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1"/>
  </p:handoutMasterIdLst>
  <p:sldIdLst>
    <p:sldId id="299" r:id="rId2"/>
    <p:sldId id="273" r:id="rId3"/>
    <p:sldId id="284" r:id="rId4"/>
    <p:sldId id="300" r:id="rId5"/>
    <p:sldId id="301" r:id="rId6"/>
    <p:sldId id="285" r:id="rId7"/>
    <p:sldId id="296" r:id="rId8"/>
    <p:sldId id="275" r:id="rId9"/>
    <p:sldId id="277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8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40" autoAdjust="0"/>
    <p:restoredTop sz="94700" autoAdjust="0"/>
  </p:normalViewPr>
  <p:slideViewPr>
    <p:cSldViewPr>
      <p:cViewPr varScale="1">
        <p:scale>
          <a:sx n="88" d="100"/>
          <a:sy n="88" d="100"/>
        </p:scale>
        <p:origin x="-9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F4300-1922-4DAB-B190-9D0414307044}" type="datetimeFigureOut">
              <a:rPr lang="es-MX" smtClean="0"/>
              <a:pPr/>
              <a:t>15/01/2014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A73AE-C2E6-4653-B007-05AE4BF10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288502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0DD50-9F3E-4A43-8B5E-FADFE691B610}" type="datetimeFigureOut">
              <a:rPr lang="es-MX" smtClean="0"/>
              <a:pPr/>
              <a:t>15/01/2014</a:t>
            </a:fld>
            <a:endParaRPr lang="es-MX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98430-AE8E-4340-835C-5794C72189E3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0DD50-9F3E-4A43-8B5E-FADFE691B610}" type="datetimeFigureOut">
              <a:rPr lang="es-MX" smtClean="0"/>
              <a:pPr/>
              <a:t>15/01/2014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98430-AE8E-4340-835C-5794C72189E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0DD50-9F3E-4A43-8B5E-FADFE691B610}" type="datetimeFigureOut">
              <a:rPr lang="es-MX" smtClean="0"/>
              <a:pPr/>
              <a:t>15/01/2014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98430-AE8E-4340-835C-5794C72189E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0DD50-9F3E-4A43-8B5E-FADFE691B610}" type="datetimeFigureOut">
              <a:rPr lang="es-MX" smtClean="0"/>
              <a:pPr/>
              <a:t>15/01/2014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98430-AE8E-4340-835C-5794C72189E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0DD50-9F3E-4A43-8B5E-FADFE691B610}" type="datetimeFigureOut">
              <a:rPr lang="es-MX" smtClean="0"/>
              <a:pPr/>
              <a:t>15/01/2014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98430-AE8E-4340-835C-5794C72189E3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0DD50-9F3E-4A43-8B5E-FADFE691B610}" type="datetimeFigureOut">
              <a:rPr lang="es-MX" smtClean="0"/>
              <a:pPr/>
              <a:t>15/01/2014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98430-AE8E-4340-835C-5794C72189E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0DD50-9F3E-4A43-8B5E-FADFE691B610}" type="datetimeFigureOut">
              <a:rPr lang="es-MX" smtClean="0"/>
              <a:pPr/>
              <a:t>15/01/2014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98430-AE8E-4340-835C-5794C72189E3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0DD50-9F3E-4A43-8B5E-FADFE691B610}" type="datetimeFigureOut">
              <a:rPr lang="es-MX" smtClean="0"/>
              <a:pPr/>
              <a:t>15/01/2014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98430-AE8E-4340-835C-5794C72189E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0DD50-9F3E-4A43-8B5E-FADFE691B610}" type="datetimeFigureOut">
              <a:rPr lang="es-MX" smtClean="0"/>
              <a:pPr/>
              <a:t>15/01/2014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98430-AE8E-4340-835C-5794C72189E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0DD50-9F3E-4A43-8B5E-FADFE691B610}" type="datetimeFigureOut">
              <a:rPr lang="es-MX" smtClean="0"/>
              <a:pPr/>
              <a:t>15/01/2014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B98430-AE8E-4340-835C-5794C72189E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4D0DD50-9F3E-4A43-8B5E-FADFE691B610}" type="datetimeFigureOut">
              <a:rPr lang="es-MX" smtClean="0"/>
              <a:pPr/>
              <a:t>15/01/2014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0B98430-AE8E-4340-835C-5794C72189E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4D0DD50-9F3E-4A43-8B5E-FADFE691B610}" type="datetimeFigureOut">
              <a:rPr lang="es-MX" smtClean="0"/>
              <a:pPr/>
              <a:t>15/01/2014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MX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0B98430-AE8E-4340-835C-5794C72189E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9552" y="2060848"/>
            <a:ext cx="7560840" cy="3168352"/>
          </a:xfrm>
        </p:spPr>
        <p:txBody>
          <a:bodyPr/>
          <a:lstStyle/>
          <a:p>
            <a:pPr marL="0" indent="0">
              <a:buNone/>
            </a:pPr>
            <a:r>
              <a:rPr lang="es-MX" sz="7200" dirty="0" smtClean="0">
                <a:solidFill>
                  <a:srgbClr val="00B050"/>
                </a:solidFill>
              </a:rPr>
              <a:t>MERCADOTECNIA INTERNACIONAL</a:t>
            </a:r>
            <a:endParaRPr lang="es-MX" sz="7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052736"/>
            <a:ext cx="6400800" cy="3474720"/>
          </a:xfrm>
        </p:spPr>
        <p:txBody>
          <a:bodyPr>
            <a:normAutofit/>
          </a:bodyPr>
          <a:lstStyle/>
          <a:p>
            <a:r>
              <a:rPr lang="es-MX" i="1" dirty="0"/>
              <a:t>E</a:t>
            </a:r>
            <a:r>
              <a:rPr lang="es-MX" i="1" dirty="0" smtClean="0"/>
              <a:t>s </a:t>
            </a:r>
            <a:r>
              <a:rPr lang="es-MX" i="1" dirty="0"/>
              <a:t>un proceso multinacional de planeación y ejecución de la concepción, poner precios, promoción y distribución de las </a:t>
            </a:r>
            <a:r>
              <a:rPr lang="es-MX" i="1" dirty="0" smtClean="0"/>
              <a:t>ideas, mercancías y servicios </a:t>
            </a:r>
            <a:r>
              <a:rPr lang="es-MX" i="1" dirty="0"/>
              <a:t>para crear intercambios que satisfagan objetivos individuales u </a:t>
            </a:r>
            <a:r>
              <a:rPr lang="es-MX" i="1" dirty="0" smtClean="0"/>
              <a:t>organizacionales</a:t>
            </a:r>
          </a:p>
          <a:p>
            <a:pPr marL="45720" indent="0">
              <a:buNone/>
            </a:pPr>
            <a:endParaRPr lang="es-MX" dirty="0"/>
          </a:p>
        </p:txBody>
      </p:sp>
      <p:sp>
        <p:nvSpPr>
          <p:cNvPr id="8196" name="AutoShape 4" descr="data:image/jpeg;base64,/9j/4AAQSkZJRgABAQAAAQABAAD/2wCEAAkGBxQSEhUUExQWFRUXGB8YGBgYFxofHhgiHB0cHBwcHBwaHCgiGhwlHBwcIjEhJSkrLi4uGB8zODMsNygtLisBCgoKDg0OGxAQGzAkICQ3NCw3LzQsLDQ0LDgvLDQsLDQsLCw0NDQvNCwvLCwsLDYsLCwsLCwsLCwsLCwsLCwsLP/AABEIAN8A4gMBIgACEQEDEQH/xAAcAAABBQEBAQAAAAAAAAAAAAAGAAEEBQcDAgj/xABBEAACAQIEAwUECgIBAgUFAAABAgMAEQQSITEFQVEGEyJhcTKBkdEHFCNCUmKhscHwM+HxJHIVU6LC0hZDgpLi/8QAGgEAAgMBAQAAAAAAAAAAAAAAAAQBAgMFBv/EADIRAAICAQMCAwcDBAMBAAAAAAECAAMREiExBEEFE2EiUXGhsdHwMpHhFEKBwSRS8RX/2gAMAwEAAhEDEQA/ANwpA0qVEIr0qV6YUQj01qV6eiEanpUxNEI9IVyE6/iHxFew9+fwohPVKoeK4lFH7bqCOV9fgNaHMR2+hteKKaXW1wlhoL7tvp+1VLjMJYdseOHCwEprKxCRj8zbUG9oeEnDnCd5JJK8jMZ3kEsiABSbBUYBfFYDarDiGL+tcSwSEWCr35Xe1wSL+dgPjU/t7kJiU4jERP4iEgUtnGlywGth686mhRbZvx/Efvc9NQgQ4LDUT3xnAHyz/mUvBOFRYxGaGaTDy2uFjMsZS9x9ojswNyOVWn0e9pJZDJhcSbzREgMd2ANjfqRvfmKhfR2FWeUJJ9YV1Ld53UoK6j7PM5K2Gug1ql7YYlsHxT6xGLkqJMpvZjYqw06irXqK7ABxxK0E9TW4bcgZB+HP7j6TYKVZ9wn6Rw/ikhCp+JXvl8mB/cUS4HtThpQCHyg7X+Y0qWUqcGIgg8S7NK9eI5FYXUgjqNf2r3VZMV6a9PSohGp6VK1EI1qelSohGp7UhSohHpUqVEIxpXpGmvRCPSpgaRNEI4pjSNRcQ5Y5EOU21bew+ZohHxmMEasbgsBcLcXPuoZ4NKcVNImKJPhV41BKrl1DbEXIPXrUmXgyxuCSGJPhY7nnbXnVTx2aFl0WSTu3ys0T5TdrBowb3a/NRSFnUOLghU4+UYqpNmy7ybj+LYOFmihTvZVHiCHwpb/zJCbJ6E3PQ1UY/jIkCpFGRK/hbI7KUY8rEC+mxYAGqXiTdye4ZUCgkPFHfJr7LWsLOo2Nyb6k10PGyH+yBBay99IbyseQA29wqlmgPqAwfTb6fzHFqqrG/tH5fz+eoFtjOzGIF2zKST40UWuoGgUk+1fXXnzqvwHEISywKuIEiyarJ4gORBy3tvfTmaKMFwzESw5J5nANvZ0cjmC24uOmtQMP2OWKdZMO7KMy5gcwuL9edUquAtBsbPcbfXeLdRY9i6Mj6D5R+Gw5uMSNyRco9ygVcdosBG8qySd8llyiSNrWvuDYaCqXh2NVOJz30OYgfAUWYqKKfwmQg9AbX+ddLo7QrEk9zNPFqnOgAbBVgv2VgijxITDHFvEA2Znb7EE66Cwu1+dD30qx3xUPmhH6/wC+dFk2Bw2BcTtiZfDe0Ze4a4t7I51mPbDtD9bxKvbKq2CjfTNckna5NW62xXcaDma+C9PYCXcYGCP3Haeez0gR1BtkfwsP2Px0oswmBWByL5Ue91JJBbkV09onltbWg+GLwBgRuRbpqa0ThEnfwI9/FaxPRhpfzpuwi+o6OR9ZwMNVZvxFLhJIjeNmjPVTp7xtXT/65fDuseITOpFy6bjoSvP3Wq4wrrItr3ZRYgi1B/bH6ski5pQJLZciBndgdgqLc7+lLUYc+kYcsB7I3mj8L4pFiEDwyLIvUHUeRHI+tTC1YthYzh5A95cIx9lSwaaTy+rxgkg/mIqVi53M0eeRzIy94O9ZyUb/AMtYIyFzdM7X1rVqsHAkqSRvNSxHF4I2CPNGrHZS4ufdvXSPHxMLq6kdQb/tWc43Ed+oDg9+mjD2nK6ay9ywRGB2DOLC9XvYp4gpiuySDU+K4e+oNxdc1twCeVUdCo3lxiF6yqdmHxFdK4DDL6+p+ddFW3p+1UkT3StTXpXohPVKlSohGNKlSohFSvSpUQjGqmTG5Gk0zOSMqg8rDU9F3uasZp1UqCbFjYDrQ52wiRYlkYaBvGFJDPoQuo5g2N+VYWNhh8D/AKmlSh20mDuJx3eP32ZpHBKgiymLTwd2p+6+t2FyQKIOD8OiVWxDKDNa8ltbNbdRspPP96z3/wAdkJ8IsRZV0BKIBoBfW99b1Z9mO/aS8ZOW93J2IO+nMmlLmBBDcTqWDC6a9h9fjIfajFtNKXMZVlFrLzUG/ibmeWm1NwZJXlR4YruPYzNyOjE9LfGtNw2FRVsF0bU+frXrh2BjiVu6FidTffyHpShfChMcREkiScIhVQCbmwB5+uu599epza2hOu1eogdL2vzt1rqRyqUpLDBmTGZz2q4NJ9aaeEZr6svMabjrVJjeJbXvcf3betExa3n9KCe1GSSTxoUcXGZdzbqOelNJUzn1noKPEFRFFoyAOe8D8ZjSSTfcb3/mqTumZxYHrb+8hRNheGAsbdNz/A2rymBPfRxg5M7BSxOguedbKAjYPMr1XiHmqQvE5wQ5UQBs1/3/AKaJ+GcXTh8TfWTbOQY4xrI19PZG19NTTY/hk8U7YXBQ2cKDJjJQLAMN4/ur+p05VW4HDLFKUwSnGY1vbxUtykZ6i+mn9NdahLAg1fHt9e31nmLFUsTL3Dcblc58WEweGlXu40Zj37l9Awy6r8KjYbhohxD4aBkww1+1Ru9xWJstzZjpGTsBvcVFwnCo5JZIllkxWOylnxAF0jtqY1P3L7XHQVGwPAZmJKKVKm4J0OYai3Vr1qE0k45/PzeUZ8Yk98D3BjmCvhWLDu49ZsViPNxya9hqbAE1X8R4UZP+mCpBMziVYYwZHh3vJiZ76MRYeVEq4zvoWmjePDSajGYhjd4gAB9krXtnsbdDQy8SRnvgJEwEqlO7dj3mJ1GwBzM7trmOwJ61DYK5x+fn4JKEnmSeFY5jE6YgRWit3hdgMMVuSJgEX7aZmFst/wCaucNA8mRg0mYraKRgO8VrFjGFKhYAwsFNidqoOI8UaFE75Yg6teOBUDDBAqQh6NLzINSPo07Rd1O/fapOR9qzEtm1sWJ6knXlpbSsGDMNt5rqVeTNS4NAWjUyxlGsNGfM3/5Ha9WKixtXpTenrCTFTUrU9EI9KlSohGNNT2piKIR71zmmCKWY2AF690L9qMdmIiGw1bzPIfyfdVkQu2BKu2kZkNMcZcSkreypsq8hfQH15+pqD9ImMDJGA+uY3UbkW3tzsaj4hLi7Sd2otqebbgAcyba8vSqPisS9zmbxOXBLne3Sx2XbSlPEQvnLp2xt8Yx4fWzgtnjf4SpwUWeYAnwsQpPQeXnfT31qnC4USNBGuVbbWt8b1kCsQwN7WOhGh5G9+Vatg8dFHhvrDsyqQpJsTq2mgHK/rSNiFiAJ0bmVU1NCDBIRe9SAp3tVBwXtBBNIwRr5Quputy1/CFa2ug+NEaG4qopIODOcXDbiOKdRSpCnasA+szMpplvMaoe1HBu8PeJ7QGo60SSL42NR8SP7fp0q1ezZEbc5UTL8BGyykWtYG9/0qDxjGkyFEGtrEn5UeYvArI9hoTfxX/fyoS4/waRHBFmDDUjb9am1QbdRmSWYXAl7i+MjFYCBHnKuCElRd5bC1j06114Fw7vYZMMp7hXsVZRr5jq1xzqm7M9m2ma5tYbtyHTXmauOLTvC9hcGPUH8Q91br1Y1hM4i5rOnMbCpnzYbA3w2EiP/AFGJOjORuATzuP6NKtU4pFMO9hJ7tnMZdhazKN1/7xz61XcXvjlitKsOCCl8QV0JYakX533vy8zVbhuMfWc7j/p+GQIY0S2sp0sy/mBAII2vbUmupnbI/Pj7yYsV1CSuIRR4dnxcmmHK5ZIstzMTslvNra8qo+IY942XETgHGyL9hEfYwcf42B+9b4mwqx4ZxZ2viJ7LE5WLDxOt7a2zn8xP9FDmJwTSzuneGV5H8b/i18KgclUfres3zqxjf8+nf9pasBF3kHAYb6yXvmKDXMfadifEzH8R6chYVoHBfo9DIHxLGNLaRrvbzPL0FWXZDhUSMEVQRHqx6sef8/CiL/xAPKy3FgMqm1wG/ERfW38VR7CnsrIVdftNKw9oY8IixKkzqtlDNa/lctVpwrtDDM7RglJVJUo4sbjU2OzaG+hqFx3Bp3TGS2gUF21z/iOnkf0oBxPDpsTII1CoxIaNmYq91Hha42Yi/PypcIzZI7TYsowDNjBp6G+yfFpGH1fE6YhEBbqw2ubCwNwfUWNEdqpLT1SpUqIRjSpGoM+IAa/TQW5k0EyQMxsXjLNkA1sWY9AP3oOmxd1Ms2dhqQiDlzY8lXYX52NW+P7xs5BAzERbe0edumu/pUPD4czCVfCkLsIjITrlU5QiDqTfXzqAzA5EWcljiQJMOmIkTDshJCfWC4ay5SBYW5nLYb7k1UrxWEnOuAX7VshZmZg3kvIuPhtVo2LCRcRxIFhphoh5KMunv/auaYfJLg4baYWBsQ4/ORcX99qo51HJmfmOuyHH/uPvIGEwy4dZEXDDEyqM+IzHwRA/cAG7Abn5VN45xJXwGcJYMyrH0sNSB6WtXXgeFxBw8sUUfinYmSdzoA2hsNyRr8ai9oOGmIYbCqe87lMxuDqzG+3TQ1noXnEmy+11JJ2M7I+GwbxRy4eR5CqPnB3J5Bb6gUZwcWAiDzZYSSbK7BSRc2OvUVRdlIBafGT+KUE6nZVAvZRyqr4Bwb/xKSbEYksRfKoB2Pl5KLaVOkHtzJW1wABvnge6HWGxquSo3FiR5HYjqPOpIas27FBg+IRTmkgR+6vsQSRY+WYA28zXvgPbRTpN9jpfMDdD1GU6qTytVDX/ANTNV6lMDVtmHcieIm2lU+LkDGwN1tckftrzrhiONCfDu+HlDkHKcpKkXvbNf2bmwvQmOMv9ZkUEOLC5vpcb7bnl7qtVWUIJO82NurYQsgw+fXZeXzpxwhZPA4+yGyjre5JP6VF7PcUElo2XKbkA8msaI/q1x0HPz+Vcy+6w2nPvjKKoUSBwh8ylAqxqptlAIso2v86oe0EJxCswsFiOVrG97e0P5v50XPYrbYDTz/3UOdVyte+U8utXT9WYAbQC4fhhNFJDLdYH9kDQ3GoIrliQk8ixLZcPANVXYW8+fP8AU1347OyERxg95JooGyL/AAaquJERKuEjNmYZpX6D71/gfcB1r0fTApWAeTx6e8xNwGbacsZjzM/eDwol0gX9Gf3bD3VY8Lg7lO8++4svkOZ9TULhmGEjgWsoFgOijb3nep+MxF3OUaDQe6rKdW/5iY2n+0Qh7OYoRqx89/QUNx8dfMbc2J/W+lTOFP7QOuv+qEMTKUkdSNmPzrIodRmiMCs0BO0AlRI21vIu/wAT8bVU9o+J5GWSM2dWzA+Y1/vrQlHjWLKF3zAitAwXYpDZsS7PcXCLoNRzO9vhTdFldanVMXpZnBEn9qsUsuFw/E4GyyQ2mAv/AJFtaWI/iOW9uhFG2CxSyxpIhurqGU+RFxWK/S72fGGOHkiGSEqUyAnKjA5tAdswJv1Io3+hviJl4cqk6wu0XuBuv6GkbECgEd4yDDulSpVlJnCecKCTVR3yqrzMdvZHmb2PrXTiDF2Ayk7mynUqOeum9JsKI8OzyC5UFwDy00B5E1XBJmmQE25MF8XxgqsWQf47kk6gsd/gKoJ+ISpdlvkBJUFtmbTMOV9TV1gMMrKufUgX12BO5sN/9VYSlFOiC2hXX01y7VPV4pAHczPpKBex22Ez7GcQlEKwFSEVy5GYXJNraHXT9zUlu00v1h5cv+VAkgtcAAWOU87EX0oy4uyZGldFZEPiYoNr2NupvVZNwmBmU2AI2ANg19rje1Jt1BGCVjqeHUsdu0rsN2xYouH71Y0Zspdb5wDvbp6+dW3ZvjiT4xmbw5lIS5vbKthc+mvrQ7N2a8b5WTLYk73C8gfdr76qcdw5oSDlaM8rE263031tWi3Vt3mD+GOuMHM0HhWPD4XGAHUWNvLYn9K98I4TPLEe4xAhRibgdRodBt7jWcYHEzIcyvofaA0Lj8J8jVlwvtVPh8ywyDKdSHAOU+86HlWgA9+Zz7aXqx5gPu2mmcF7LLhElIcvJIuUsdN+g9edU3C+xsLmXvcxVQALEixte+m5AtXPD8daLCIHnEssrd5ob5VPU26iraDGlOHTTGwzKxB/9IowMyuEJxjiZOk8kQmWNiveJ3ZI3ILact/nRpwHswscJu7G5u5O5I2HprQhBFmeNeRkX4Dxb2rQZMQctqU6ixgAoMZ6JB5W894PCgOgFwAwtr0oriUlmY7bD0/2aquFcMtlkY30uByF6tJ0LX1KAEEEdBvShxxGzI2MYKCeQ2/Meg99VgvIwu2+gHLSpeMbvGv9xdB5nnVB2g4iYDlvq2o8htYD1510uiUA4PP0/mLXlsZkvi2HSKN5SuZkViDbXzt61lwlvdnJzzeNvJfurvzNj6BaN4+0ZuBJYqVPpoNLjnQ7wrB97KS3XM38DyGwrpCt2yvv7/6mYtVFzLTgGDyR3bUsb+nMCq12AJHO5oqtahPisZSRhyJup9ae8oKoERD6mM9wYvK2pFqq+0mHOYSAXDaHyNd0S+9/7+1TVxqshibUkW+RHOl7gO0cp9YP4eUQkN98ajnb1+VGPZTt8GlC4xrC/hktovk3QdG5VnnE8M8bEHUHZtdfhtXAyrGLnUnYDn8qWO0ZM3T6UWw8vDZC8i6WeMg3zEbAW66j31Q/QAScNiib2M9x/wDoL1juI4jNLaPMxubKl9PKwr6G+ivgJwfD41b25D3jeWbYfAVQ5C4lYY0qVKqQkXBxG7OwszHb8IGw/n31W9sZ8mEkPWy/EireedVF2NhWfdsu18NjFlD2IOXzGozHYelAYKcmXSp7TpQbx+D5iAfZAv4joNuprjxDtPh4TaMd/Ja17jILfvQRxHjcs/ttZeSDQD3c6lcBgDuATuRSnV9V5j6gN+J6Pw7wVaa9Vxz3wPvL3h/GJ8XK8U7XSWJkVQLKDuLDryqmxPEJRZdiihdPIW5+fSi/GcPSDJIv3SKEe02kzW33Hv1+dLFiwwZuqVWW6q1wCMY+Es8JN4Wv9/36c9fjUo4g7kXB26C3KqTARtIFsCbfp7xtV0uEsPEbeQ+dLNiNOqAyMnBYXkGXMo+8Bsf91S4/gwDlJEFwdDtccj50X4EWtk6/GrNcCsygOgb+PSpSx1OQZy+qrSZxJhZV1AzIAAAPaUDkBzH61cx8eD8PfDZruHDAW2XNexPW9X/FuAlLPEPCAcw1v60M8QwN/YGRjzynxcrHyp+m/WcEb/nM4N/SIcsuxMjYPDWyTGxALDKbXubAXsNKIMBiBK6IL3JGhHnyvvvQicJKWClCLG7HrY8rb0X9mMLlnSQhrqGYgDckaVe5U0ZPMzoV0UKZojSBbA+7+2qBjuJJfJnA8/4vUTG457akKp67+6hzjolCIYmKkubkdAvnWXSdGbGCnYy7uFXVL8zAkBSMttx/etDvHYMxzMDl2Fxc+Xh5f7qvbiWMjGsnxRflXTh/G5pnAdgZB7BAAzdUPI35V1v/AJbopbOYo3VLYccSpxMRB9nLyFhyvufP51ecKw/dpre51Onw3/utFfD5jJlIBt7rg9CPWh/tX2oeDEyRiCJlWxBbMCbqL6jSm+mySFrXMXuXAyxiBqDxfAiRNLB11Hn5UQYrHpg8P3syLI0pBiQWFgVBIudbDrQ03bCI+3hF90h/QEUwhe0EhNviJkUWs7t8jBTEz5SQbgje9QjISQb2I/vOi+fiuAm/yYWVT1Vx89aXDuAYLGSrHA00Z1zBrE26i+4v02vS9lVigkrtGa7EJwDvBx+LpGuWRQ1+W49T+GvGC4bw+clpJJFbmEI+Fm2FTuI9lsKMxjxfeuGy5WQg72O21qlYTsfMYgyGNQxsM7Zc3W1+VL+XvvtNzZttG7KQYOPGwQxRXDvleRzdjoSFXoL72rdQLbViHB+y+LgxWHlaK6LKpzqykAX1N77edbdn5VlaADtJQkjee6VKlWUvMd+kDtVKZ5IEOVUOUkbnnprpQSmtEP0h4fLj5tN7H4j08qrMHDHb7TMDe2Ub7AjTnSFrnJE9l4d06ilSByMyOi1Kw2Jytpv0qyw+BBDStGVjBVURj7bEX3/CACfhVhwvFMzSZUi7qNc6fZjQ3CrZtyL3+FLYzyZ1TcqKQozjnf5fOdCs8i/akoPPUmu/E8LEO7kIDFkAzNyK/l2vUPihlGV5GGpIVR90C3ICw3186a3eYc9Y5AfQN/upUDOJzb1PlizOwPbiScDjQzFb3ANxYADb+/rViHvsp06/3WoXZnhh7y5W4IK39NRc9aKvqiqLMygfmI/5qCsUs6hFOJCwSmw6dBarHCQNa5POmikiAtmv6DrXZsWB7IPvNUIUb5iNjsx2EkxmhTthFdx3ZykC56E/xV/JxJUVmOmXXSgPH8RaRiSSbm+/6Cr0HLezFmQ9xOkeNky35jQ+7nbnUzhuPljkVyx8xfkd7/IdKrMDOJmMZIDr7DDZ+RF+oNWEPCZe8XNoFILXO9uQsfTamWJXKiZKms5lpxziF5wguSB+/l1ohUDJFtqCf2oO4klp2B3AAOvlsL1acf4oIvq4Gn2bH9QKf6CsswIifWWrg4l/isDHLE6sQu2UnkeVZjjICkjKdGU2tfYjp+/wq4m7QZu7G95f2W/703aS2JXvFH2yDX86j/3Ly6iux01vlWlG4nMtrNlYdeZedlMcZWFiQ1wJQOfSQeR51S9ssMJMVODqLj3eEbUN8I400EiyodV5ciDup8j+9WvF+MLNPJIt8rWI8vCLg+hvTNfT+VeWHBH+5jZaXqA7y/8ApCh+wwY6D/2ihCRMqpaw0Y7DU5rc/KjztZIjw4dW1BX0t4RqDQrHwUEDPNGqgEKWYC9zfn5Ut5n/ABQBzn7zdUIvJPGPtKnCDM6g5bE6+Ac6IeCcO7vioEQPdpJ8AV/3XHAcHgVwXxMNr75x19a6Yfigbi2aJrxvMBcc9APfUdO7kOGzwecy14UFce+Q8BgY/rsonOSNGd29zZre+ovGuINjJc5XLEnhjTkoOyj8zc67Y7GRrjMQZVMiZpBlB130IPK29cocV9WYo/jhcg5hbS33h0ZeY5im2YFsr+vSMfx6xVdWN/05nTEIyRYaztcM6tZjbdTYD8I2FEnaztFLDjYMjfZqiPIPJja5/Sh3iUWSCM5rh8S1iOjKNRUDtRxMtiMSqAMrKIATyCAajzuKTVA6KSOxHzjJYhmA94+k3hW0pUPcE46pw8BN7mJCdOeUXpVzfLaPZgp9InDL46CQjwlGJvzMYLD++VReFwxCTwnM4JzGxd7gLkIC7KVLa9TRf284bJLEjwC80T5lAtc6EMNd9CdKyqTvYn8aNGAfYCsijqNLfvXMvyr8T1vhi/1HThQ2CBjGd/2hFJiV7g+EkiaXMGtdM5GVip1JKZgBbQm1PNxmCPOm6DuymRTqFIJjYnbbXzqgg76QgQxG52yJf4MeV6kvw8xNebK0t75Nwh5F7aFvyj3msNRO+J0f6asHSx9cA785+Xvlu8K4hUeQGCEFiC7DNLmYtf8AKNT5/CujY2ARtFAyBiNlFybfmbeh+bDmQ5pHZj1J/bp7tK6YONUkRrbMNz8arq3lW6RSmCx27Dj58/nHEgjic2hzuba2zEag+WlFUCuwUqN9fX160O47JHJIt1Avfzsem9WvC+NKYwub2dNB8OmlFuIomSvsiEC4ZjqzDzrqqrp47j1/Wqc4ouvhubbWIH9FRsfi2jQtpfYDUk0ptnA5mTJge0cSRxzGBs0SN4gL+vP40Hcb4l3EWn+R9E8hzb5efpUnh6F3GY+Jjf1O9r+f8ULdocPPfvp0KBy6oCNsmhAHQX32O9dno6Qu84fVWb4EJey47lo8xuUGY35FxoPQDX1o9gxS3z3W51oKfDWEraaZR78q/teufBpgJMu4tvrr+/8ATVbwGc+kp5nl1fGXE+KDTOSRq3Wq/tfjM7xZWHhQg6jS5vVG8hDubkeI6X869QwiR10vdhe/rXV6XVXhhObbpYYM84bEfaRgkE576HyojhxpBuCLjz/51qyxXBYSpVY1Qke0osR770DY/DvCxRrgjSt7kYnUe/umdVi40jtLDjCRh8ysBm1ZTfQ8yLdaiLKB99f1+VVpYn506YZ2BIB0/unWtF6q4DEg01k5hmvHu+UiV7BSO76iwsTbneusWKhlUo7BlPK23mL7GgrD4WRjoje+riDAyrstvMsKxR7FGBxLsqE7zlxbBLAdTdDswCgeh86jYLiixyIyuQwI8W5HmAOf7Vd4bDZ7o5UjZgDf/ih/ivZ94WDXzR30N9R5Np8Cas19jDBOx+Er5aKcgT1xHjsbyyP4rsxNj5+6mbtMuVlKMQdvIjmKrMXh1Oux/f41FTBg8/761mXYkHPE1ULgjEN+xkEvE2+rIRHHEO9uwLBSTlsLHnv7q1bs92Iiw3eFnaVpRZiQBbmcttrmqH6FOE93h5Jrf5Gyr/2p/wD0T8K0esLLGOxMuqgbgSpw/ZrDoioqGygKPEdgLClVvSrKWxPEi3Bt7qz2f6RGjZkmw3jRips+mnqOe/vrQ2oJ7Udju/xBlSO4YDNaXKbjyKke+9ZWiwgaDH/D36VWI6lcj0zt+0j4jtqssDCMd25Fso3F/MVn+IkdTuNedt60fh/YeNRcrKp83Rv2FBvGeL8LBZb4lnUkEWy6qbHlvSrdNdYd52+m8S8P6UkIDg+kG5sW/wCI+7/VRZZSed/jXebiuGuMkEh6XkPyrwnE4uUCeeZm0/Wj+kK8kRhvGqTuob9v5knExFjG/J0t710qx4RFaUDYEWJ5fH1qtbHNMqKFRFRrgLpvvzp8RxFVFjr5DUn5Cotr/tXczk2eIumW432h3OI8OjZ9dN+l9qD8bxJsTJ4dh8FA5n515xmP+tImRvEujIdLfnvttUefAyl1hiX7NlDNJmAEoOwU328qt03RlPacbmcqzrLL21MY0YeYyPCjGOHKMw+8Sd7fqPIV7+krFs8GBz+0VkLeuZRV/jexrLh8wV81tlP/AMTrWWcTSVXyy94GXUB81xryDcvSuigHaZsdoZYzFEu6jUZyLddANPPS1FHDOBiJARq0gvf8IHLTzoO4Vx7Dxq2Iexk2WFT4s50000XmG86K+F8Td4u7IN11DH2lzC+Q+a/KqpVqYnvM2ONzxIcPDY2klVtQpGtzz1IqfhsBFGwZFFKFFVbD1N9z1J86XeV1q0AXec2x9TEiWqyZh/dKj4uIHcAnzA08vOoSz2Omn951JEwb+f7zqS2DKgZkKZQL6D4VBdc3MeVtKspFqFMn90/naq5l5wSy6DfmflXHH8RK3VT4uvT/AHUbGYoJdV1br0/3UCGEsQACxPIbkn9+VZWOOBN0TuZ1waSPIqx3Lk2Hn60VzoqDuiA4Okmvtm2oHpy9KtuH9nxgcOWkIE7LeRuUK21UHrtc1k/GuLNiZgYyyIh+yF7G/wCM+Z/Qe+uRZc9zmuo4A5P0H3nUpSutNdgzngfU/aWXHuFGBgRrE3sNb/0t+YVCwcDOwCi7MQAAOZ2rUOyeTG4dosQgJItItt+kifhI/Sn7H9h2hxxMnijh8cb20e/sH1Gtx1rXp7y+VfZhz/Hxi96Kp9jg/m80Ls/w0YbDRQj7iAHzO5PxJqxpWpVY7yI9KlSqIRqVeSut+e1ejRCeb39P3rFPpj7PnDzjFoPspjaSw9lwND5BgN+o862gKRtrQt2341gMjYPGMbyoTkCszAcnGUG1jz8qshwcyCM7TC8HxdRlv119/XyuBV3iOLBCuUBmIuCQMo8vP9aE8fw8xOyrIkoFyCp1KjZmUgFTaxItpRC3B1ic4dnaWVFzyKhVI4gQGs0j77i9hzrK+kO+od4703UFK9Jkvg+PnytkUNY+IhFOp1tqKjTwM0hZ0yK5vcL8TY8ufSrThsyYWOSXx92wAeSNkl7s20YWtYi+xGtCvEuHmRROmIeUD/KTcvGPxgC2ZOZA1Wo6ary7C+BM+qs80AZk7jeDmbPDAFEeXNZW+0mA1J23H4NKi4bGh0UqLKBlCAnw+XW3nzqTh+F46Iq+HljxABDIVdWJ6MFex+BNUvFp5lnaWWHuXY3cd2yK55mx0F/L5033yYtjbAhvwPtHIpEZZirHTU6H5VN+kWBGwcEcqs+Nds2GCAlsl/H3j2tl576abVA7Nywsqylctxe5FibaHfz6b1O432gzhYoxdEJ3313F97flFMtVqUaf3iwfS+8HuBdmu7YMxDPzYaqnlH+Jur8uVFEahQFUWA5UMSYhyNS1xyBIHlpXJWPNjfz0t8DVOlYgEsN8ytuX7wtkksOlR+9A8/2H8UNLiXF7MR+vzrovEmHtC/nsac1A8zHyzLxsR6C239tXgY0g3H/NVsWMVtAbHodDTvOOtW2MjGJeJiA400PSqriePA8Kb8z0qixvFGU2S46nr5aV4hxAcX/T+aVsbHEYRO5khTzv861f6PezYw4GInFpHF0Q/cH4j5n9BQv2Q4UkQGJxC5ucMZ+8R99gfujlUft726kVjh47gsA0jnmDsqflPNh6Vyr+oJcU189/QR9KDo8xuO3rJP0rdpFnJhiP2Y/yEffI5X/CD8TWacOmCuL7V4xePZxrsK7cJ4WJpY0eeOANmzPJ7KZBex6selbIoUYErnM0vs32mhhIZmCgCx6kc7ADeivs723ilJyMTHmym4sVPp0I1FZfgOx0TwSTPxLD9yt0DgOF7w+ypLi1jubVB7K8PkGMaOCQTLoheMHI5NrWvroefQGlrq9/NXkfP0m1JGdB4Py9Z9MKbi4509ccHDkjRSblVAJ6kCxrvW8Xj0qVKiEalSpqITy0fQ2of7UdlIsaFMi2kT/HKjFXX3/hva41ojpUQnz9xrhOMR2jxTuWTVWlw4lRhyZZIgGF9iD76rcJIHldpWF0XK0ihjFKh0yNcBgRtfXYb2r6SY0E/SH2GixyBo7R4lRZGto4/C4H6NuKtmWBmU4MiBz3bBYzuxBZSOjFAQykXBBAPvrhgo0gxsssPeR4QNeMsuVje2iI+rD2hZhqtgapcbhJMNK0UqtHImhUk/EW3B5dacTEHn5E7kVelFDSLmJGeYUd4IsRN9WeBMMzXjjZDNkv7TRqQBHf8JNhUw8XZTaN37vkr2YHrobgDyocw2DkcXCm3ncDX9aJuG9mkFu8d3bmALKPLTU0ybK6ecmKYeztiQ2aSQ+AFmOmg2vp6D0q8wnYQqF+szLGzC4iQFntvyBP6UTYBEwkHeWCsScpygiNVF2e3MjYdSRXGDBnErJ3kkkOmbJsxFtJZWNjKD0GgvoKo/Uk7LsJUjSccmUk/Z/CRixL3/OyA+WjSA+61Vs3AoT7HiJPJ0Yn3K+3lRSvBcPHKA6wIrQlJ1Zl8BtdZoy2pB121qoBgbDRrhocLNkDDEd6VEhI++pYg5SLkEeQrDzGhqPfEHsXwZ1NgT6EWJ9AbfoDVXPhSvtLb3f7rQ17Od3hYpRie6+zEk/eXdAG9m0ZBtfbTpVJnWRSXjZUGnfKjd0eV9fFH7rjyrQXt3hkDnaBErW/3TxY3kxq44zwkrqNRa42NxyItoy+YoakFvWtlfuJbTmTsSgca/331WnPEwYcjfy99d4cQdV3NtL13ycr3vrraocknMsoKwiwPGRjgYpWKSMLaGwPkv8A8edLF8Pui4fFI0i65JBcuh3vGbDS26HoaGxwZjrH8Bv7qMeB9orARYxb2tZyutxsXB6fiFcvqOkdTrqHrj7fY7To19YpGmz4QcwvYefvQLoYydJhawHXIfEJOQQjTc0WYvs1hpUSIDIIEZzIzWESXuzyXGtzqBuT5XtxxYeB2liIkRjcjfTnp94/m360OcSlnnjlTDzFopmEksLFQ4I0AzC2aMW0A6a0sj22WAu2AP8AG/rGmWtKjpXJP5tCudkbBjKe5w0gMUAYXleM/wCWdUI/yyn7x0RR52o2+jvgCxRiURCJP/tJu1tjI7H2mbl5etDvYPspLiWXE4xu8AAUXFgwXRUUbCMW1P3j5VrCjpTo9o57fWJP7Ix3+n53j0qVNV5jPVKlSohGNMRT0qIRWpClTe6iETrcW29K4yqQcw1Nd6VEIH9sOzy8QQLLCoYexID419DbUeRrPcZ2OkwbAumZPuyD9iT7J8jW5V5dAwswBB3B2NTJzMWwWGAIIBJ8/wDXKr/B4KRiDkIHwHxown7OIusFoz0tp7uYqA+FmU+MaXv5Hy86rpyYExu0WBhXB3ZguUaMTcAlgxv1sRf3GoWLxL5IszwmV3OSVCxuLeN1B9mwGwJU1N4zGkoKFSEdcrabdCOpB95uaEohKpMZSJGis5PesolscmYJbIM6G1xbW96tiLWjfIgzDxY46WfupUwoQEpJJH3kk+UEtmkYEISBcLpofKoPFMHxGDDpPNLE6lUYxP3bOpckWKWvpoSRp4hU7C4ZuGwYmWDFshbwd13alioPikVt1CJz5MCDyp8DJBjVjWctnBZY+5iUZrgAMzAFpXzCxBI9qrTcKuNhLHAcOxowolaJ7SrklVQSEAJIBiLEshGoMZuLnSp6cTVIMi94rhs8IBBjW/tgH78Z1ujC63tQTxrhE+HZAEliexOV/ZN+YFyuYbXFEnZXvCEingaNX/xkjwKx1DRkWBz/AHjubjpVTKPXsSsncMwu4a2QnNlH3CdynT02O1VnavsrlUyJYjfTax2I8jr77ijjhc8IjIMYzcmvqOvwqUjK6MhsQPTQPofg2U1CuQYrWcTB1w5+FFvCOAZwGtYHWmbhREjADMQxAt622rSeA9mpO7QP4QFF/wDiujXpUZYyzktssocDwhVsFGY+m9FPDuySNZp0U9FIH6/KiDA8Nji9ka9TvUusreqJ2TYS9fT43aUXGuymHxIuQY3AsHj0I6AjZh60OcI+jZUmLTyLInJVXKW/7zfbyG9aBSpFkB5ji2MowpjIgUAAWA0AHL0p6VK9WlI16VKlRCeqVKlRCMaVqRpqIRU9KmNEI9NalanohFSpUqIRmNecxPK9e6V6ISM+EB5W9NKpeO9kYcUmV+WqsNCvp5eVEdI1OTIKgzJ5ey7YJHWQNIpNxZbo3rzRxyNiL20qmh7PKkEzYXvS+YGME2WNhqQWNw1973v4b862ecvysR0/5+dCfF+HDXLHkzbhStmPWxNgfOiYit0/QdvdBjBY6fHIsGNfI3tRTZR4GAIKvbQgg76a2qowvCHwuIDNOJlicukMcjOrsRobXyxLmNyTa2oq9xuHxFj9kkhChUZsoCkey2QG19gbaG+tcjj8QJWK4eNY2Ud5DcZXI56Hw2N7DXTQ3qMyxZ8cTumAVFWOV2ins12Kt3cjaMTmX7ig2va1+decLMB37Rs0kYIRGt7eQh5GH5RlAv1IqLwzA4yRDGhldCT9nnjVRc3y5sxbJ+VbCijh3Y2cqwmlRFZcvdItwANhmNtB0AA9TrUTIUkkEjEn/R9h0+rK5CGV2Z2tbMuYkhTzGlFVDfZjsiuDdnErMWXLlsAoF7+ZJ870SVMaxFSpqeiEVNT3pXohFTU9ICiEV6anpCiEelSpUQ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198" name="AutoShape 6" descr="data:image/jpeg;base64,/9j/4AAQSkZJRgABAQAAAQABAAD/2wCEAAkGBxQSEhUUExQWFRUXGB8YGBgYFxofHhgiHB0cHBwcHBwaHCgiGhwlHBwcIjEhJSkrLi4uGB8zODMsNygtLisBCgoKDg0OGxAQGzAkICQ3NCw3LzQsLDQ0LDgvLDQsLDQsLCw0NDQvNCwvLCwsLDYsLCwsLCwsLCwsLCwsLCwsLP/AABEIAN8A4gMBIgACEQEDEQH/xAAcAAABBQEBAQAAAAAAAAAAAAAGAAEEBQcDAgj/xABBEAACAQIEAwUECgIBAgUFAAABAgMAEQQSITEFQVEGEyJhcTKBkdEHFCNCUmKhscHwM+HxJHIVU6LC0hZDgpLi/8QAGgEAAgMBAQAAAAAAAAAAAAAAAAQBAgMFBv/EADIRAAICAQMCAwcDBAMBAAAAAAECAAMREiExBEEFE2EiUXGhsdHwMpHhFEKBwSRS8RX/2gAMAwEAAhEDEQA/ANwpA0qVEIr0qV6YUQj01qV6eiEanpUxNEI9IVyE6/iHxFew9+fwohPVKoeK4lFH7bqCOV9fgNaHMR2+hteKKaXW1wlhoL7tvp+1VLjMJYdseOHCwEprKxCRj8zbUG9oeEnDnCd5JJK8jMZ3kEsiABSbBUYBfFYDarDiGL+tcSwSEWCr35Xe1wSL+dgPjU/t7kJiU4jERP4iEgUtnGlywGth686mhRbZvx/Efvc9NQgQ4LDUT3xnAHyz/mUvBOFRYxGaGaTDy2uFjMsZS9x9ojswNyOVWn0e9pJZDJhcSbzREgMd2ANjfqRvfmKhfR2FWeUJJ9YV1Ld53UoK6j7PM5K2Gug1ql7YYlsHxT6xGLkqJMpvZjYqw06irXqK7ABxxK0E9TW4bcgZB+HP7j6TYKVZ9wn6Rw/ikhCp+JXvl8mB/cUS4HtThpQCHyg7X+Y0qWUqcGIgg8S7NK9eI5FYXUgjqNf2r3VZMV6a9PSohGp6VK1EI1qelSohGp7UhSohHpUqVEIxpXpGmvRCPSpgaRNEI4pjSNRcQ5Y5EOU21bew+ZohHxmMEasbgsBcLcXPuoZ4NKcVNImKJPhV41BKrl1DbEXIPXrUmXgyxuCSGJPhY7nnbXnVTx2aFl0WSTu3ys0T5TdrBowb3a/NRSFnUOLghU4+UYqpNmy7ybj+LYOFmihTvZVHiCHwpb/zJCbJ6E3PQ1UY/jIkCpFGRK/hbI7KUY8rEC+mxYAGqXiTdye4ZUCgkPFHfJr7LWsLOo2Nyb6k10PGyH+yBBay99IbyseQA29wqlmgPqAwfTb6fzHFqqrG/tH5fz+eoFtjOzGIF2zKST40UWuoGgUk+1fXXnzqvwHEISywKuIEiyarJ4gORBy3tvfTmaKMFwzESw5J5nANvZ0cjmC24uOmtQMP2OWKdZMO7KMy5gcwuL9edUquAtBsbPcbfXeLdRY9i6Mj6D5R+Gw5uMSNyRco9ygVcdosBG8qySd8llyiSNrWvuDYaCqXh2NVOJz30OYgfAUWYqKKfwmQg9AbX+ddLo7QrEk9zNPFqnOgAbBVgv2VgijxITDHFvEA2Znb7EE66Cwu1+dD30qx3xUPmhH6/wC+dFk2Bw2BcTtiZfDe0Ze4a4t7I51mPbDtD9bxKvbKq2CjfTNckna5NW62xXcaDma+C9PYCXcYGCP3Haeez0gR1BtkfwsP2Px0oswmBWByL5Ue91JJBbkV09onltbWg+GLwBgRuRbpqa0ThEnfwI9/FaxPRhpfzpuwi+o6OR9ZwMNVZvxFLhJIjeNmjPVTp7xtXT/65fDuseITOpFy6bjoSvP3Wq4wrrItr3ZRYgi1B/bH6ski5pQJLZciBndgdgqLc7+lLUYc+kYcsB7I3mj8L4pFiEDwyLIvUHUeRHI+tTC1YthYzh5A95cIx9lSwaaTy+rxgkg/mIqVi53M0eeRzIy94O9ZyUb/AMtYIyFzdM7X1rVqsHAkqSRvNSxHF4I2CPNGrHZS4ufdvXSPHxMLq6kdQb/tWc43Ed+oDg9+mjD2nK6ay9ywRGB2DOLC9XvYp4gpiuySDU+K4e+oNxdc1twCeVUdCo3lxiF6yqdmHxFdK4DDL6+p+ddFW3p+1UkT3StTXpXohPVKlSohGNKlSohFSvSpUQjGqmTG5Gk0zOSMqg8rDU9F3uasZp1UqCbFjYDrQ52wiRYlkYaBvGFJDPoQuo5g2N+VYWNhh8D/AKmlSh20mDuJx3eP32ZpHBKgiymLTwd2p+6+t2FyQKIOD8OiVWxDKDNa8ltbNbdRspPP96z3/wAdkJ8IsRZV0BKIBoBfW99b1Z9mO/aS8ZOW93J2IO+nMmlLmBBDcTqWDC6a9h9fjIfajFtNKXMZVlFrLzUG/ibmeWm1NwZJXlR4YruPYzNyOjE9LfGtNw2FRVsF0bU+frXrh2BjiVu6FidTffyHpShfChMcREkiScIhVQCbmwB5+uu599epza2hOu1eogdL2vzt1rqRyqUpLDBmTGZz2q4NJ9aaeEZr6svMabjrVJjeJbXvcf3betExa3n9KCe1GSSTxoUcXGZdzbqOelNJUzn1noKPEFRFFoyAOe8D8ZjSSTfcb3/mqTumZxYHrb+8hRNheGAsbdNz/A2rymBPfRxg5M7BSxOguedbKAjYPMr1XiHmqQvE5wQ5UQBs1/3/AKaJ+GcXTh8TfWTbOQY4xrI19PZG19NTTY/hk8U7YXBQ2cKDJjJQLAMN4/ur+p05VW4HDLFKUwSnGY1vbxUtykZ6i+mn9NdahLAg1fHt9e31nmLFUsTL3Dcblc58WEweGlXu40Zj37l9Awy6r8KjYbhohxD4aBkww1+1Ru9xWJstzZjpGTsBvcVFwnCo5JZIllkxWOylnxAF0jtqY1P3L7XHQVGwPAZmJKKVKm4J0OYai3Vr1qE0k45/PzeUZ8Yk98D3BjmCvhWLDu49ZsViPNxya9hqbAE1X8R4UZP+mCpBMziVYYwZHh3vJiZ76MRYeVEq4zvoWmjePDSajGYhjd4gAB9krXtnsbdDQy8SRnvgJEwEqlO7dj3mJ1GwBzM7trmOwJ61DYK5x+fn4JKEnmSeFY5jE6YgRWit3hdgMMVuSJgEX7aZmFst/wCaucNA8mRg0mYraKRgO8VrFjGFKhYAwsFNidqoOI8UaFE75Yg6teOBUDDBAqQh6NLzINSPo07Rd1O/fapOR9qzEtm1sWJ6knXlpbSsGDMNt5rqVeTNS4NAWjUyxlGsNGfM3/5Ha9WKixtXpTenrCTFTUrU9EI9KlSohGNNT2piKIR71zmmCKWY2AF690L9qMdmIiGw1bzPIfyfdVkQu2BKu2kZkNMcZcSkreypsq8hfQH15+pqD9ImMDJGA+uY3UbkW3tzsaj4hLi7Sd2otqebbgAcyba8vSqPisS9zmbxOXBLne3Sx2XbSlPEQvnLp2xt8Yx4fWzgtnjf4SpwUWeYAnwsQpPQeXnfT31qnC4USNBGuVbbWt8b1kCsQwN7WOhGh5G9+Vatg8dFHhvrDsyqQpJsTq2mgHK/rSNiFiAJ0bmVU1NCDBIRe9SAp3tVBwXtBBNIwRr5Quputy1/CFa2ug+NEaG4qopIODOcXDbiOKdRSpCnasA+szMpplvMaoe1HBu8PeJ7QGo60SSL42NR8SP7fp0q1ezZEbc5UTL8BGyykWtYG9/0qDxjGkyFEGtrEn5UeYvArI9hoTfxX/fyoS4/waRHBFmDDUjb9am1QbdRmSWYXAl7i+MjFYCBHnKuCElRd5bC1j06114Fw7vYZMMp7hXsVZRr5jq1xzqm7M9m2ma5tYbtyHTXmauOLTvC9hcGPUH8Q91br1Y1hM4i5rOnMbCpnzYbA3w2EiP/AFGJOjORuATzuP6NKtU4pFMO9hJ7tnMZdhazKN1/7xz61XcXvjlitKsOCCl8QV0JYakX533vy8zVbhuMfWc7j/p+GQIY0S2sp0sy/mBAII2vbUmupnbI/Pj7yYsV1CSuIRR4dnxcmmHK5ZIstzMTslvNra8qo+IY942XETgHGyL9hEfYwcf42B+9b4mwqx4ZxZ2viJ7LE5WLDxOt7a2zn8xP9FDmJwTSzuneGV5H8b/i18KgclUfres3zqxjf8+nf9pasBF3kHAYb6yXvmKDXMfadifEzH8R6chYVoHBfo9DIHxLGNLaRrvbzPL0FWXZDhUSMEVQRHqx6sef8/CiL/xAPKy3FgMqm1wG/ERfW38VR7CnsrIVdftNKw9oY8IixKkzqtlDNa/lctVpwrtDDM7RglJVJUo4sbjU2OzaG+hqFx3Bp3TGS2gUF21z/iOnkf0oBxPDpsTII1CoxIaNmYq91Hha42Yi/PypcIzZI7TYsowDNjBp6G+yfFpGH1fE6YhEBbqw2ubCwNwfUWNEdqpLT1SpUqIRjSpGoM+IAa/TQW5k0EyQMxsXjLNkA1sWY9AP3oOmxd1Ms2dhqQiDlzY8lXYX52NW+P7xs5BAzERbe0edumu/pUPD4czCVfCkLsIjITrlU5QiDqTfXzqAzA5EWcljiQJMOmIkTDshJCfWC4ay5SBYW5nLYb7k1UrxWEnOuAX7VshZmZg3kvIuPhtVo2LCRcRxIFhphoh5KMunv/auaYfJLg4baYWBsQ4/ORcX99qo51HJmfmOuyHH/uPvIGEwy4dZEXDDEyqM+IzHwRA/cAG7Abn5VN45xJXwGcJYMyrH0sNSB6WtXXgeFxBw8sUUfinYmSdzoA2hsNyRr8ai9oOGmIYbCqe87lMxuDqzG+3TQ1noXnEmy+11JJ2M7I+GwbxRy4eR5CqPnB3J5Bb6gUZwcWAiDzZYSSbK7BSRc2OvUVRdlIBafGT+KUE6nZVAvZRyqr4Bwb/xKSbEYksRfKoB2Pl5KLaVOkHtzJW1wABvnge6HWGxquSo3FiR5HYjqPOpIas27FBg+IRTmkgR+6vsQSRY+WYA28zXvgPbRTpN9jpfMDdD1GU6qTytVDX/ANTNV6lMDVtmHcieIm2lU+LkDGwN1tckftrzrhiONCfDu+HlDkHKcpKkXvbNf2bmwvQmOMv9ZkUEOLC5vpcb7bnl7qtVWUIJO82NurYQsgw+fXZeXzpxwhZPA4+yGyjre5JP6VF7PcUElo2XKbkA8msaI/q1x0HPz+Vcy+6w2nPvjKKoUSBwh8ylAqxqptlAIso2v86oe0EJxCswsFiOVrG97e0P5v50XPYrbYDTz/3UOdVyte+U8utXT9WYAbQC4fhhNFJDLdYH9kDQ3GoIrliQk8ixLZcPANVXYW8+fP8AU1347OyERxg95JooGyL/AAaquJERKuEjNmYZpX6D71/gfcB1r0fTApWAeTx6e8xNwGbacsZjzM/eDwol0gX9Gf3bD3VY8Lg7lO8++4svkOZ9TULhmGEjgWsoFgOijb3nep+MxF3OUaDQe6rKdW/5iY2n+0Qh7OYoRqx89/QUNx8dfMbc2J/W+lTOFP7QOuv+qEMTKUkdSNmPzrIodRmiMCs0BO0AlRI21vIu/wAT8bVU9o+J5GWSM2dWzA+Y1/vrQlHjWLKF3zAitAwXYpDZsS7PcXCLoNRzO9vhTdFldanVMXpZnBEn9qsUsuFw/E4GyyQ2mAv/AJFtaWI/iOW9uhFG2CxSyxpIhurqGU+RFxWK/S72fGGOHkiGSEqUyAnKjA5tAdswJv1Io3+hviJl4cqk6wu0XuBuv6GkbECgEd4yDDulSpVlJnCecKCTVR3yqrzMdvZHmb2PrXTiDF2Ayk7mynUqOeum9JsKI8OzyC5UFwDy00B5E1XBJmmQE25MF8XxgqsWQf47kk6gsd/gKoJ+ISpdlvkBJUFtmbTMOV9TV1gMMrKufUgX12BO5sN/9VYSlFOiC2hXX01y7VPV4pAHczPpKBex22Ez7GcQlEKwFSEVy5GYXJNraHXT9zUlu00v1h5cv+VAkgtcAAWOU87EX0oy4uyZGldFZEPiYoNr2NupvVZNwmBmU2AI2ANg19rje1Jt1BGCVjqeHUsdu0rsN2xYouH71Y0Zspdb5wDvbp6+dW3ZvjiT4xmbw5lIS5vbKthc+mvrQ7N2a8b5WTLYk73C8gfdr76qcdw5oSDlaM8rE263031tWi3Vt3mD+GOuMHM0HhWPD4XGAHUWNvLYn9K98I4TPLEe4xAhRibgdRodBt7jWcYHEzIcyvofaA0Lj8J8jVlwvtVPh8ywyDKdSHAOU+86HlWgA9+Zz7aXqx5gPu2mmcF7LLhElIcvJIuUsdN+g9edU3C+xsLmXvcxVQALEixte+m5AtXPD8daLCIHnEssrd5ob5VPU26iraDGlOHTTGwzKxB/9IowMyuEJxjiZOk8kQmWNiveJ3ZI3ILact/nRpwHswscJu7G5u5O5I2HprQhBFmeNeRkX4Dxb2rQZMQctqU6ixgAoMZ6JB5W894PCgOgFwAwtr0oriUlmY7bD0/2aquFcMtlkY30uByF6tJ0LX1KAEEEdBvShxxGzI2MYKCeQ2/Meg99VgvIwu2+gHLSpeMbvGv9xdB5nnVB2g4iYDlvq2o8htYD1510uiUA4PP0/mLXlsZkvi2HSKN5SuZkViDbXzt61lwlvdnJzzeNvJfurvzNj6BaN4+0ZuBJYqVPpoNLjnQ7wrB97KS3XM38DyGwrpCt2yvv7/6mYtVFzLTgGDyR3bUsb+nMCq12AJHO5oqtahPisZSRhyJup9ae8oKoERD6mM9wYvK2pFqq+0mHOYSAXDaHyNd0S+9/7+1TVxqshibUkW+RHOl7gO0cp9YP4eUQkN98ajnb1+VGPZTt8GlC4xrC/hktovk3QdG5VnnE8M8bEHUHZtdfhtXAyrGLnUnYDn8qWO0ZM3T6UWw8vDZC8i6WeMg3zEbAW66j31Q/QAScNiib2M9x/wDoL1juI4jNLaPMxubKl9PKwr6G+ivgJwfD41b25D3jeWbYfAVQ5C4lYY0qVKqQkXBxG7OwszHb8IGw/n31W9sZ8mEkPWy/EireedVF2NhWfdsu18NjFlD2IOXzGozHYelAYKcmXSp7TpQbx+D5iAfZAv4joNuprjxDtPh4TaMd/Ja17jILfvQRxHjcs/ttZeSDQD3c6lcBgDuATuRSnV9V5j6gN+J6Pw7wVaa9Vxz3wPvL3h/GJ8XK8U7XSWJkVQLKDuLDryqmxPEJRZdiihdPIW5+fSi/GcPSDJIv3SKEe02kzW33Hv1+dLFiwwZuqVWW6q1wCMY+Es8JN4Wv9/36c9fjUo4g7kXB26C3KqTARtIFsCbfp7xtV0uEsPEbeQ+dLNiNOqAyMnBYXkGXMo+8Bsf91S4/gwDlJEFwdDtccj50X4EWtk6/GrNcCsygOgb+PSpSx1OQZy+qrSZxJhZV1AzIAAAPaUDkBzH61cx8eD8PfDZruHDAW2XNexPW9X/FuAlLPEPCAcw1v60M8QwN/YGRjzynxcrHyp+m/WcEb/nM4N/SIcsuxMjYPDWyTGxALDKbXubAXsNKIMBiBK6IL3JGhHnyvvvQicJKWClCLG7HrY8rb0X9mMLlnSQhrqGYgDckaVe5U0ZPMzoV0UKZojSBbA+7+2qBjuJJfJnA8/4vUTG457akKp67+6hzjolCIYmKkubkdAvnWXSdGbGCnYy7uFXVL8zAkBSMttx/etDvHYMxzMDl2Fxc+Xh5f7qvbiWMjGsnxRflXTh/G5pnAdgZB7BAAzdUPI35V1v/AJbopbOYo3VLYccSpxMRB9nLyFhyvufP51ecKw/dpre51Onw3/utFfD5jJlIBt7rg9CPWh/tX2oeDEyRiCJlWxBbMCbqL6jSm+mySFrXMXuXAyxiBqDxfAiRNLB11Hn5UQYrHpg8P3syLI0pBiQWFgVBIudbDrQ03bCI+3hF90h/QEUwhe0EhNviJkUWs7t8jBTEz5SQbgje9QjISQb2I/vOi+fiuAm/yYWVT1Vx89aXDuAYLGSrHA00Z1zBrE26i+4v02vS9lVigkrtGa7EJwDvBx+LpGuWRQ1+W49T+GvGC4bw+clpJJFbmEI+Fm2FTuI9lsKMxjxfeuGy5WQg72O21qlYTsfMYgyGNQxsM7Zc3W1+VL+XvvtNzZttG7KQYOPGwQxRXDvleRzdjoSFXoL72rdQLbViHB+y+LgxWHlaK6LKpzqykAX1N77edbdn5VlaADtJQkjee6VKlWUvMd+kDtVKZ5IEOVUOUkbnnprpQSmtEP0h4fLj5tN7H4j08qrMHDHb7TMDe2Ub7AjTnSFrnJE9l4d06ilSByMyOi1Kw2Jytpv0qyw+BBDStGVjBVURj7bEX3/CACfhVhwvFMzSZUi7qNc6fZjQ3CrZtyL3+FLYzyZ1TcqKQozjnf5fOdCs8i/akoPPUmu/E8LEO7kIDFkAzNyK/l2vUPihlGV5GGpIVR90C3ICw3186a3eYc9Y5AfQN/upUDOJzb1PlizOwPbiScDjQzFb3ANxYADb+/rViHvsp06/3WoXZnhh7y5W4IK39NRc9aKvqiqLMygfmI/5qCsUs6hFOJCwSmw6dBarHCQNa5POmikiAtmv6DrXZsWB7IPvNUIUb5iNjsx2EkxmhTthFdx3ZykC56E/xV/JxJUVmOmXXSgPH8RaRiSSbm+/6Cr0HLezFmQ9xOkeNky35jQ+7nbnUzhuPljkVyx8xfkd7/IdKrMDOJmMZIDr7DDZ+RF+oNWEPCZe8XNoFILXO9uQsfTamWJXKiZKms5lpxziF5wguSB+/l1ohUDJFtqCf2oO4klp2B3AAOvlsL1acf4oIvq4Gn2bH9QKf6CsswIifWWrg4l/isDHLE6sQu2UnkeVZjjICkjKdGU2tfYjp+/wq4m7QZu7G95f2W/703aS2JXvFH2yDX86j/3Ly6iux01vlWlG4nMtrNlYdeZedlMcZWFiQ1wJQOfSQeR51S9ssMJMVODqLj3eEbUN8I400EiyodV5ciDup8j+9WvF+MLNPJIt8rWI8vCLg+hvTNfT+VeWHBH+5jZaXqA7y/8ApCh+wwY6D/2ihCRMqpaw0Y7DU5rc/KjztZIjw4dW1BX0t4RqDQrHwUEDPNGqgEKWYC9zfn5Ut5n/ABQBzn7zdUIvJPGPtKnCDM6g5bE6+Ac6IeCcO7vioEQPdpJ8AV/3XHAcHgVwXxMNr75x19a6Yfigbi2aJrxvMBcc9APfUdO7kOGzwecy14UFce+Q8BgY/rsonOSNGd29zZre+ovGuINjJc5XLEnhjTkoOyj8zc67Y7GRrjMQZVMiZpBlB130IPK29cocV9WYo/jhcg5hbS33h0ZeY5im2YFsr+vSMfx6xVdWN/05nTEIyRYaztcM6tZjbdTYD8I2FEnaztFLDjYMjfZqiPIPJja5/Sh3iUWSCM5rh8S1iOjKNRUDtRxMtiMSqAMrKIATyCAajzuKTVA6KSOxHzjJYhmA94+k3hW0pUPcE46pw8BN7mJCdOeUXpVzfLaPZgp9InDL46CQjwlGJvzMYLD++VReFwxCTwnM4JzGxd7gLkIC7KVLa9TRf284bJLEjwC80T5lAtc6EMNd9CdKyqTvYn8aNGAfYCsijqNLfvXMvyr8T1vhi/1HThQ2CBjGd/2hFJiV7g+EkiaXMGtdM5GVip1JKZgBbQm1PNxmCPOm6DuymRTqFIJjYnbbXzqgg76QgQxG52yJf4MeV6kvw8xNebK0t75Nwh5F7aFvyj3msNRO+J0f6asHSx9cA785+Xvlu8K4hUeQGCEFiC7DNLmYtf8AKNT5/CujY2ARtFAyBiNlFybfmbeh+bDmQ5pHZj1J/bp7tK6YONUkRrbMNz8arq3lW6RSmCx27Dj58/nHEgjic2hzuba2zEag+WlFUCuwUqN9fX160O47JHJIt1Avfzsem9WvC+NKYwub2dNB8OmlFuIomSvsiEC4ZjqzDzrqqrp47j1/Wqc4ouvhubbWIH9FRsfi2jQtpfYDUk0ptnA5mTJge0cSRxzGBs0SN4gL+vP40Hcb4l3EWn+R9E8hzb5efpUnh6F3GY+Jjf1O9r+f8ULdocPPfvp0KBy6oCNsmhAHQX32O9dno6Qu84fVWb4EJey47lo8xuUGY35FxoPQDX1o9gxS3z3W51oKfDWEraaZR78q/teufBpgJMu4tvrr+/8ATVbwGc+kp5nl1fGXE+KDTOSRq3Wq/tfjM7xZWHhQg6jS5vVG8hDubkeI6X869QwiR10vdhe/rXV6XVXhhObbpYYM84bEfaRgkE576HyojhxpBuCLjz/51qyxXBYSpVY1Qke0osR770DY/DvCxRrgjSt7kYnUe/umdVi40jtLDjCRh8ysBm1ZTfQ8yLdaiLKB99f1+VVpYn506YZ2BIB0/unWtF6q4DEg01k5hmvHu+UiV7BSO76iwsTbneusWKhlUo7BlPK23mL7GgrD4WRjoje+riDAyrstvMsKxR7FGBxLsqE7zlxbBLAdTdDswCgeh86jYLiixyIyuQwI8W5HmAOf7Vd4bDZ7o5UjZgDf/ih/ivZ94WDXzR30N9R5Np8Cas19jDBOx+Er5aKcgT1xHjsbyyP4rsxNj5+6mbtMuVlKMQdvIjmKrMXh1Oux/f41FTBg8/761mXYkHPE1ULgjEN+xkEvE2+rIRHHEO9uwLBSTlsLHnv7q1bs92Iiw3eFnaVpRZiQBbmcttrmqH6FOE93h5Jrf5Gyr/2p/wD0T8K0esLLGOxMuqgbgSpw/ZrDoioqGygKPEdgLClVvSrKWxPEi3Bt7qz2f6RGjZkmw3jRips+mnqOe/vrQ2oJ7Udju/xBlSO4YDNaXKbjyKke+9ZWiwgaDH/D36VWI6lcj0zt+0j4jtqssDCMd25Fso3F/MVn+IkdTuNedt60fh/YeNRcrKp83Rv2FBvGeL8LBZb4lnUkEWy6qbHlvSrdNdYd52+m8S8P6UkIDg+kG5sW/wCI+7/VRZZSed/jXebiuGuMkEh6XkPyrwnE4uUCeeZm0/Wj+kK8kRhvGqTuob9v5knExFjG/J0t710qx4RFaUDYEWJ5fH1qtbHNMqKFRFRrgLpvvzp8RxFVFjr5DUn5Cotr/tXczk2eIumW432h3OI8OjZ9dN+l9qD8bxJsTJ4dh8FA5n515xmP+tImRvEujIdLfnvttUefAyl1hiX7NlDNJmAEoOwU328qt03RlPacbmcqzrLL21MY0YeYyPCjGOHKMw+8Sd7fqPIV7+krFs8GBz+0VkLeuZRV/jexrLh8wV81tlP/AMTrWWcTSVXyy94GXUB81xryDcvSuigHaZsdoZYzFEu6jUZyLddANPPS1FHDOBiJARq0gvf8IHLTzoO4Vx7Dxq2Iexk2WFT4s50000XmG86K+F8Td4u7IN11DH2lzC+Q+a/KqpVqYnvM2ONzxIcPDY2klVtQpGtzz1IqfhsBFGwZFFKFFVbD1N9z1J86XeV1q0AXec2x9TEiWqyZh/dKj4uIHcAnzA08vOoSz2Omn951JEwb+f7zqS2DKgZkKZQL6D4VBdc3MeVtKspFqFMn90/naq5l5wSy6DfmflXHH8RK3VT4uvT/AHUbGYoJdV1br0/3UCGEsQACxPIbkn9+VZWOOBN0TuZ1waSPIqx3Lk2Hn60VzoqDuiA4Okmvtm2oHpy9KtuH9nxgcOWkIE7LeRuUK21UHrtc1k/GuLNiZgYyyIh+yF7G/wCM+Z/Qe+uRZc9zmuo4A5P0H3nUpSutNdgzngfU/aWXHuFGBgRrE3sNb/0t+YVCwcDOwCi7MQAAOZ2rUOyeTG4dosQgJItItt+kifhI/Sn7H9h2hxxMnijh8cb20e/sH1Gtx1rXp7y+VfZhz/Hxi96Kp9jg/m80Ls/w0YbDRQj7iAHzO5PxJqxpWpVY7yI9KlSqIRqVeSut+e1ejRCeb39P3rFPpj7PnDzjFoPspjaSw9lwND5BgN+o862gKRtrQt2341gMjYPGMbyoTkCszAcnGUG1jz8qshwcyCM7TC8HxdRlv119/XyuBV3iOLBCuUBmIuCQMo8vP9aE8fw8xOyrIkoFyCp1KjZmUgFTaxItpRC3B1ic4dnaWVFzyKhVI4gQGs0j77i9hzrK+kO+od4703UFK9Jkvg+PnytkUNY+IhFOp1tqKjTwM0hZ0yK5vcL8TY8ufSrThsyYWOSXx92wAeSNkl7s20YWtYi+xGtCvEuHmRROmIeUD/KTcvGPxgC2ZOZA1Wo6ary7C+BM+qs80AZk7jeDmbPDAFEeXNZW+0mA1J23H4NKi4bGh0UqLKBlCAnw+XW3nzqTh+F46Iq+HljxABDIVdWJ6MFex+BNUvFp5lnaWWHuXY3cd2yK55mx0F/L5033yYtjbAhvwPtHIpEZZirHTU6H5VN+kWBGwcEcqs+Nds2GCAlsl/H3j2tl576abVA7Nywsqylctxe5FibaHfz6b1O432gzhYoxdEJ3313F97flFMtVqUaf3iwfS+8HuBdmu7YMxDPzYaqnlH+Jur8uVFEahQFUWA5UMSYhyNS1xyBIHlpXJWPNjfz0t8DVOlYgEsN8ytuX7wtkksOlR+9A8/2H8UNLiXF7MR+vzrovEmHtC/nsac1A8zHyzLxsR6C239tXgY0g3H/NVsWMVtAbHodDTvOOtW2MjGJeJiA400PSqriePA8Kb8z0qixvFGU2S46nr5aV4hxAcX/T+aVsbHEYRO5khTzv861f6PezYw4GInFpHF0Q/cH4j5n9BQv2Q4UkQGJxC5ucMZ+8R99gfujlUft726kVjh47gsA0jnmDsqflPNh6Vyr+oJcU189/QR9KDo8xuO3rJP0rdpFnJhiP2Y/yEffI5X/CD8TWacOmCuL7V4xePZxrsK7cJ4WJpY0eeOANmzPJ7KZBex6selbIoUYErnM0vs32mhhIZmCgCx6kc7ADeivs723ilJyMTHmym4sVPp0I1FZfgOx0TwSTPxLD9yt0DgOF7w+ypLi1jubVB7K8PkGMaOCQTLoheMHI5NrWvroefQGlrq9/NXkfP0m1JGdB4Py9Z9MKbi4509ccHDkjRSblVAJ6kCxrvW8Xj0qVKiEalSpqITy0fQ2of7UdlIsaFMi2kT/HKjFXX3/hva41ojpUQnz9xrhOMR2jxTuWTVWlw4lRhyZZIgGF9iD76rcJIHldpWF0XK0ihjFKh0yNcBgRtfXYb2r6SY0E/SH2GixyBo7R4lRZGto4/C4H6NuKtmWBmU4MiBz3bBYzuxBZSOjFAQykXBBAPvrhgo0gxsssPeR4QNeMsuVje2iI+rD2hZhqtgapcbhJMNK0UqtHImhUk/EW3B5dacTEHn5E7kVelFDSLmJGeYUd4IsRN9WeBMMzXjjZDNkv7TRqQBHf8JNhUw8XZTaN37vkr2YHrobgDyocw2DkcXCm3ncDX9aJuG9mkFu8d3bmALKPLTU0ybK6ecmKYeztiQ2aSQ+AFmOmg2vp6D0q8wnYQqF+szLGzC4iQFntvyBP6UTYBEwkHeWCsScpygiNVF2e3MjYdSRXGDBnErJ3kkkOmbJsxFtJZWNjKD0GgvoKo/Uk7LsJUjSccmUk/Z/CRixL3/OyA+WjSA+61Vs3AoT7HiJPJ0Yn3K+3lRSvBcPHKA6wIrQlJ1Zl8BtdZoy2pB121qoBgbDRrhocLNkDDEd6VEhI++pYg5SLkEeQrDzGhqPfEHsXwZ1NgT6EWJ9AbfoDVXPhSvtLb3f7rQ17Od3hYpRie6+zEk/eXdAG9m0ZBtfbTpVJnWRSXjZUGnfKjd0eV9fFH7rjyrQXt3hkDnaBErW/3TxY3kxq44zwkrqNRa42NxyItoy+YoakFvWtlfuJbTmTsSgca/331WnPEwYcjfy99d4cQdV3NtL13ycr3vrraocknMsoKwiwPGRjgYpWKSMLaGwPkv8A8edLF8Pui4fFI0i65JBcuh3vGbDS26HoaGxwZjrH8Bv7qMeB9orARYxb2tZyutxsXB6fiFcvqOkdTrqHrj7fY7To19YpGmz4QcwvYefvQLoYydJhawHXIfEJOQQjTc0WYvs1hpUSIDIIEZzIzWESXuzyXGtzqBuT5XtxxYeB2liIkRjcjfTnp94/m360OcSlnnjlTDzFopmEksLFQ4I0AzC2aMW0A6a0sj22WAu2AP8AG/rGmWtKjpXJP5tCudkbBjKe5w0gMUAYXleM/wCWdUI/yyn7x0RR52o2+jvgCxRiURCJP/tJu1tjI7H2mbl5etDvYPspLiWXE4xu8AAUXFgwXRUUbCMW1P3j5VrCjpTo9o57fWJP7Ix3+n53j0qVNV5jPVKlSohGNMRT0qIRWpClTe6iETrcW29K4yqQcw1Nd6VEIH9sOzy8QQLLCoYexID419DbUeRrPcZ2OkwbAumZPuyD9iT7J8jW5V5dAwswBB3B2NTJzMWwWGAIIBJ8/wDXKr/B4KRiDkIHwHxown7OIusFoz0tp7uYqA+FmU+MaXv5Hy86rpyYExu0WBhXB3ZguUaMTcAlgxv1sRf3GoWLxL5IszwmV3OSVCxuLeN1B9mwGwJU1N4zGkoKFSEdcrabdCOpB95uaEohKpMZSJGis5PesolscmYJbIM6G1xbW96tiLWjfIgzDxY46WfupUwoQEpJJH3kk+UEtmkYEISBcLpofKoPFMHxGDDpPNLE6lUYxP3bOpckWKWvpoSRp4hU7C4ZuGwYmWDFshbwd13alioPikVt1CJz5MCDyp8DJBjVjWctnBZY+5iUZrgAMzAFpXzCxBI9qrTcKuNhLHAcOxowolaJ7SrklVQSEAJIBiLEshGoMZuLnSp6cTVIMi94rhs8IBBjW/tgH78Z1ujC63tQTxrhE+HZAEliexOV/ZN+YFyuYbXFEnZXvCEingaNX/xkjwKx1DRkWBz/AHjubjpVTKPXsSsncMwu4a2QnNlH3CdynT02O1VnavsrlUyJYjfTax2I8jr77ijjhc8IjIMYzcmvqOvwqUjK6MhsQPTQPofg2U1CuQYrWcTB1w5+FFvCOAZwGtYHWmbhREjADMQxAt622rSeA9mpO7QP4QFF/wDiujXpUZYyzktssocDwhVsFGY+m9FPDuySNZp0U9FIH6/KiDA8Nji9ka9TvUusreqJ2TYS9fT43aUXGuymHxIuQY3AsHj0I6AjZh60OcI+jZUmLTyLInJVXKW/7zfbyG9aBSpFkB5ji2MowpjIgUAAWA0AHL0p6VK9WlI16VKlRCeqVKlRCMaVqRpqIRU9KmNEI9NalanohFSpUqIRmNecxPK9e6V6ISM+EB5W9NKpeO9kYcUmV+WqsNCvp5eVEdI1OTIKgzJ5ey7YJHWQNIpNxZbo3rzRxyNiL20qmh7PKkEzYXvS+YGME2WNhqQWNw1973v4b862ecvysR0/5+dCfF+HDXLHkzbhStmPWxNgfOiYit0/QdvdBjBY6fHIsGNfI3tRTZR4GAIKvbQgg76a2qowvCHwuIDNOJlicukMcjOrsRobXyxLmNyTa2oq9xuHxFj9kkhChUZsoCkey2QG19gbaG+tcjj8QJWK4eNY2Ud5DcZXI56Hw2N7DXTQ3qMyxZ8cTumAVFWOV2ins12Kt3cjaMTmX7ig2va1+decLMB37Rs0kYIRGt7eQh5GH5RlAv1IqLwzA4yRDGhldCT9nnjVRc3y5sxbJ+VbCijh3Y2cqwmlRFZcvdItwANhmNtB0AA9TrUTIUkkEjEn/R9h0+rK5CGV2Z2tbMuYkhTzGlFVDfZjsiuDdnErMWXLlsAoF7+ZJ870SVMaxFSpqeiEVNT3pXohFTU9ICiEV6anpCiEelSpUQ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200" name="AutoShape 8" descr="data:image/jpeg;base64,/9j/4AAQSkZJRgABAQAAAQABAAD/2wCEAAkGBxQSEhUUExQWFRUXGB8YGBgYFxofHhgiHB0cHBwcHBwaHCgiGhwlHBwcIjEhJSkrLi4uGB8zODMsNygtLisBCgoKDg0OGxAQGzAkICQ3NCw3LzQsLDQ0LDgvLDQsLDQsLCw0NDQvNCwvLCwsLDYsLCwsLCwsLCwsLCwsLCwsLP/AABEIAN8A4gMBIgACEQEDEQH/xAAcAAABBQEBAQAAAAAAAAAAAAAGAAEEBQcDAgj/xABBEAACAQIEAwUECgIBAgUFAAABAgMAEQQSITEFQVEGEyJhcTKBkdEHFCNCUmKhscHwM+HxJHIVU6LC0hZDgpLi/8QAGgEAAgMBAQAAAAAAAAAAAAAAAAQBAgMFBv/EADIRAAICAQMCAwcDBAMBAAAAAAECAAMREiExBEEFE2EiUXGhsdHwMpHhFEKBwSRS8RX/2gAMAwEAAhEDEQA/ANwpA0qVEIr0qV6YUQj01qV6eiEanpUxNEI9IVyE6/iHxFew9+fwohPVKoeK4lFH7bqCOV9fgNaHMR2+hteKKaXW1wlhoL7tvp+1VLjMJYdseOHCwEprKxCRj8zbUG9oeEnDnCd5JJK8jMZ3kEsiABSbBUYBfFYDarDiGL+tcSwSEWCr35Xe1wSL+dgPjU/t7kJiU4jERP4iEgUtnGlywGth686mhRbZvx/Efvc9NQgQ4LDUT3xnAHyz/mUvBOFRYxGaGaTDy2uFjMsZS9x9ojswNyOVWn0e9pJZDJhcSbzREgMd2ANjfqRvfmKhfR2FWeUJJ9YV1Ld53UoK6j7PM5K2Gug1ql7YYlsHxT6xGLkqJMpvZjYqw06irXqK7ABxxK0E9TW4bcgZB+HP7j6TYKVZ9wn6Rw/ikhCp+JXvl8mB/cUS4HtThpQCHyg7X+Y0qWUqcGIgg8S7NK9eI5FYXUgjqNf2r3VZMV6a9PSohGp6VK1EI1qelSohGp7UhSohHpUqVEIxpXpGmvRCPSpgaRNEI4pjSNRcQ5Y5EOU21bew+ZohHxmMEasbgsBcLcXPuoZ4NKcVNImKJPhV41BKrl1DbEXIPXrUmXgyxuCSGJPhY7nnbXnVTx2aFl0WSTu3ys0T5TdrBowb3a/NRSFnUOLghU4+UYqpNmy7ybj+LYOFmihTvZVHiCHwpb/zJCbJ6E3PQ1UY/jIkCpFGRK/hbI7KUY8rEC+mxYAGqXiTdye4ZUCgkPFHfJr7LWsLOo2Nyb6k10PGyH+yBBay99IbyseQA29wqlmgPqAwfTb6fzHFqqrG/tH5fz+eoFtjOzGIF2zKST40UWuoGgUk+1fXXnzqvwHEISywKuIEiyarJ4gORBy3tvfTmaKMFwzESw5J5nANvZ0cjmC24uOmtQMP2OWKdZMO7KMy5gcwuL9edUquAtBsbPcbfXeLdRY9i6Mj6D5R+Gw5uMSNyRco9ygVcdosBG8qySd8llyiSNrWvuDYaCqXh2NVOJz30OYgfAUWYqKKfwmQg9AbX+ddLo7QrEk9zNPFqnOgAbBVgv2VgijxITDHFvEA2Znb7EE66Cwu1+dD30qx3xUPmhH6/wC+dFk2Bw2BcTtiZfDe0Ze4a4t7I51mPbDtD9bxKvbKq2CjfTNckna5NW62xXcaDma+C9PYCXcYGCP3Haeez0gR1BtkfwsP2Px0oswmBWByL5Ue91JJBbkV09onltbWg+GLwBgRuRbpqa0ThEnfwI9/FaxPRhpfzpuwi+o6OR9ZwMNVZvxFLhJIjeNmjPVTp7xtXT/65fDuseITOpFy6bjoSvP3Wq4wrrItr3ZRYgi1B/bH6ski5pQJLZciBndgdgqLc7+lLUYc+kYcsB7I3mj8L4pFiEDwyLIvUHUeRHI+tTC1YthYzh5A95cIx9lSwaaTy+rxgkg/mIqVi53M0eeRzIy94O9ZyUb/AMtYIyFzdM7X1rVqsHAkqSRvNSxHF4I2CPNGrHZS4ufdvXSPHxMLq6kdQb/tWc43Ed+oDg9+mjD2nK6ay9ywRGB2DOLC9XvYp4gpiuySDU+K4e+oNxdc1twCeVUdCo3lxiF6yqdmHxFdK4DDL6+p+ddFW3p+1UkT3StTXpXohPVKlSohGNKlSohFSvSpUQjGqmTG5Gk0zOSMqg8rDU9F3uasZp1UqCbFjYDrQ52wiRYlkYaBvGFJDPoQuo5g2N+VYWNhh8D/AKmlSh20mDuJx3eP32ZpHBKgiymLTwd2p+6+t2FyQKIOD8OiVWxDKDNa8ltbNbdRspPP96z3/wAdkJ8IsRZV0BKIBoBfW99b1Z9mO/aS8ZOW93J2IO+nMmlLmBBDcTqWDC6a9h9fjIfajFtNKXMZVlFrLzUG/ibmeWm1NwZJXlR4YruPYzNyOjE9LfGtNw2FRVsF0bU+frXrh2BjiVu6FidTffyHpShfChMcREkiScIhVQCbmwB5+uu599epza2hOu1eogdL2vzt1rqRyqUpLDBmTGZz2q4NJ9aaeEZr6svMabjrVJjeJbXvcf3betExa3n9KCe1GSSTxoUcXGZdzbqOelNJUzn1noKPEFRFFoyAOe8D8ZjSSTfcb3/mqTumZxYHrb+8hRNheGAsbdNz/A2rymBPfRxg5M7BSxOguedbKAjYPMr1XiHmqQvE5wQ5UQBs1/3/AKaJ+GcXTh8TfWTbOQY4xrI19PZG19NTTY/hk8U7YXBQ2cKDJjJQLAMN4/ur+p05VW4HDLFKUwSnGY1vbxUtykZ6i+mn9NdahLAg1fHt9e31nmLFUsTL3Dcblc58WEweGlXu40Zj37l9Awy6r8KjYbhohxD4aBkww1+1Ru9xWJstzZjpGTsBvcVFwnCo5JZIllkxWOylnxAF0jtqY1P3L7XHQVGwPAZmJKKVKm4J0OYai3Vr1qE0k45/PzeUZ8Yk98D3BjmCvhWLDu49ZsViPNxya9hqbAE1X8R4UZP+mCpBMziVYYwZHh3vJiZ76MRYeVEq4zvoWmjePDSajGYhjd4gAB9krXtnsbdDQy8SRnvgJEwEqlO7dj3mJ1GwBzM7trmOwJ61DYK5x+fn4JKEnmSeFY5jE6YgRWit3hdgMMVuSJgEX7aZmFst/wCaucNA8mRg0mYraKRgO8VrFjGFKhYAwsFNidqoOI8UaFE75Yg6teOBUDDBAqQh6NLzINSPo07Rd1O/fapOR9qzEtm1sWJ6knXlpbSsGDMNt5rqVeTNS4NAWjUyxlGsNGfM3/5Ha9WKixtXpTenrCTFTUrU9EI9KlSohGNNT2piKIR71zmmCKWY2AF690L9qMdmIiGw1bzPIfyfdVkQu2BKu2kZkNMcZcSkreypsq8hfQH15+pqD9ImMDJGA+uY3UbkW3tzsaj4hLi7Sd2otqebbgAcyba8vSqPisS9zmbxOXBLne3Sx2XbSlPEQvnLp2xt8Yx4fWzgtnjf4SpwUWeYAnwsQpPQeXnfT31qnC4USNBGuVbbWt8b1kCsQwN7WOhGh5G9+Vatg8dFHhvrDsyqQpJsTq2mgHK/rSNiFiAJ0bmVU1NCDBIRe9SAp3tVBwXtBBNIwRr5Quputy1/CFa2ug+NEaG4qopIODOcXDbiOKdRSpCnasA+szMpplvMaoe1HBu8PeJ7QGo60SSL42NR8SP7fp0q1ezZEbc5UTL8BGyykWtYG9/0qDxjGkyFEGtrEn5UeYvArI9hoTfxX/fyoS4/waRHBFmDDUjb9am1QbdRmSWYXAl7i+MjFYCBHnKuCElRd5bC1j06114Fw7vYZMMp7hXsVZRr5jq1xzqm7M9m2ma5tYbtyHTXmauOLTvC9hcGPUH8Q91br1Y1hM4i5rOnMbCpnzYbA3w2EiP/AFGJOjORuATzuP6NKtU4pFMO9hJ7tnMZdhazKN1/7xz61XcXvjlitKsOCCl8QV0JYakX533vy8zVbhuMfWc7j/p+GQIY0S2sp0sy/mBAII2vbUmupnbI/Pj7yYsV1CSuIRR4dnxcmmHK5ZIstzMTslvNra8qo+IY942XETgHGyL9hEfYwcf42B+9b4mwqx4ZxZ2viJ7LE5WLDxOt7a2zn8xP9FDmJwTSzuneGV5H8b/i18KgclUfres3zqxjf8+nf9pasBF3kHAYb6yXvmKDXMfadifEzH8R6chYVoHBfo9DIHxLGNLaRrvbzPL0FWXZDhUSMEVQRHqx6sef8/CiL/xAPKy3FgMqm1wG/ERfW38VR7CnsrIVdftNKw9oY8IixKkzqtlDNa/lctVpwrtDDM7RglJVJUo4sbjU2OzaG+hqFx3Bp3TGS2gUF21z/iOnkf0oBxPDpsTII1CoxIaNmYq91Hha42Yi/PypcIzZI7TYsowDNjBp6G+yfFpGH1fE6YhEBbqw2ubCwNwfUWNEdqpLT1SpUqIRjSpGoM+IAa/TQW5k0EyQMxsXjLNkA1sWY9AP3oOmxd1Ms2dhqQiDlzY8lXYX52NW+P7xs5BAzERbe0edumu/pUPD4czCVfCkLsIjITrlU5QiDqTfXzqAzA5EWcljiQJMOmIkTDshJCfWC4ay5SBYW5nLYb7k1UrxWEnOuAX7VshZmZg3kvIuPhtVo2LCRcRxIFhphoh5KMunv/auaYfJLg4baYWBsQ4/ORcX99qo51HJmfmOuyHH/uPvIGEwy4dZEXDDEyqM+IzHwRA/cAG7Abn5VN45xJXwGcJYMyrH0sNSB6WtXXgeFxBw8sUUfinYmSdzoA2hsNyRr8ai9oOGmIYbCqe87lMxuDqzG+3TQ1noXnEmy+11JJ2M7I+GwbxRy4eR5CqPnB3J5Bb6gUZwcWAiDzZYSSbK7BSRc2OvUVRdlIBafGT+KUE6nZVAvZRyqr4Bwb/xKSbEYksRfKoB2Pl5KLaVOkHtzJW1wABvnge6HWGxquSo3FiR5HYjqPOpIas27FBg+IRTmkgR+6vsQSRY+WYA28zXvgPbRTpN9jpfMDdD1GU6qTytVDX/ANTNV6lMDVtmHcieIm2lU+LkDGwN1tckftrzrhiONCfDu+HlDkHKcpKkXvbNf2bmwvQmOMv9ZkUEOLC5vpcb7bnl7qtVWUIJO82NurYQsgw+fXZeXzpxwhZPA4+yGyjre5JP6VF7PcUElo2XKbkA8msaI/q1x0HPz+Vcy+6w2nPvjKKoUSBwh8ylAqxqptlAIso2v86oe0EJxCswsFiOVrG97e0P5v50XPYrbYDTz/3UOdVyte+U8utXT9WYAbQC4fhhNFJDLdYH9kDQ3GoIrliQk8ixLZcPANVXYW8+fP8AU1347OyERxg95JooGyL/AAaquJERKuEjNmYZpX6D71/gfcB1r0fTApWAeTx6e8xNwGbacsZjzM/eDwol0gX9Gf3bD3VY8Lg7lO8++4svkOZ9TULhmGEjgWsoFgOijb3nep+MxF3OUaDQe6rKdW/5iY2n+0Qh7OYoRqx89/QUNx8dfMbc2J/W+lTOFP7QOuv+qEMTKUkdSNmPzrIodRmiMCs0BO0AlRI21vIu/wAT8bVU9o+J5GWSM2dWzA+Y1/vrQlHjWLKF3zAitAwXYpDZsS7PcXCLoNRzO9vhTdFldanVMXpZnBEn9qsUsuFw/E4GyyQ2mAv/AJFtaWI/iOW9uhFG2CxSyxpIhurqGU+RFxWK/S72fGGOHkiGSEqUyAnKjA5tAdswJv1Io3+hviJl4cqk6wu0XuBuv6GkbECgEd4yDDulSpVlJnCecKCTVR3yqrzMdvZHmb2PrXTiDF2Ayk7mynUqOeum9JsKI8OzyC5UFwDy00B5E1XBJmmQE25MF8XxgqsWQf47kk6gsd/gKoJ+ISpdlvkBJUFtmbTMOV9TV1gMMrKufUgX12BO5sN/9VYSlFOiC2hXX01y7VPV4pAHczPpKBex22Ez7GcQlEKwFSEVy5GYXJNraHXT9zUlu00v1h5cv+VAkgtcAAWOU87EX0oy4uyZGldFZEPiYoNr2NupvVZNwmBmU2AI2ANg19rje1Jt1BGCVjqeHUsdu0rsN2xYouH71Y0Zspdb5wDvbp6+dW3ZvjiT4xmbw5lIS5vbKthc+mvrQ7N2a8b5WTLYk73C8gfdr76qcdw5oSDlaM8rE263031tWi3Vt3mD+GOuMHM0HhWPD4XGAHUWNvLYn9K98I4TPLEe4xAhRibgdRodBt7jWcYHEzIcyvofaA0Lj8J8jVlwvtVPh8ywyDKdSHAOU+86HlWgA9+Zz7aXqx5gPu2mmcF7LLhElIcvJIuUsdN+g9edU3C+xsLmXvcxVQALEixte+m5AtXPD8daLCIHnEssrd5ob5VPU26iraDGlOHTTGwzKxB/9IowMyuEJxjiZOk8kQmWNiveJ3ZI3ILact/nRpwHswscJu7G5u5O5I2HprQhBFmeNeRkX4Dxb2rQZMQctqU6ixgAoMZ6JB5W894PCgOgFwAwtr0oriUlmY7bD0/2aquFcMtlkY30uByF6tJ0LX1KAEEEdBvShxxGzI2MYKCeQ2/Meg99VgvIwu2+gHLSpeMbvGv9xdB5nnVB2g4iYDlvq2o8htYD1510uiUA4PP0/mLXlsZkvi2HSKN5SuZkViDbXzt61lwlvdnJzzeNvJfurvzNj6BaN4+0ZuBJYqVPpoNLjnQ7wrB97KS3XM38DyGwrpCt2yvv7/6mYtVFzLTgGDyR3bUsb+nMCq12AJHO5oqtahPisZSRhyJup9ae8oKoERD6mM9wYvK2pFqq+0mHOYSAXDaHyNd0S+9/7+1TVxqshibUkW+RHOl7gO0cp9YP4eUQkN98ajnb1+VGPZTt8GlC4xrC/hktovk3QdG5VnnE8M8bEHUHZtdfhtXAyrGLnUnYDn8qWO0ZM3T6UWw8vDZC8i6WeMg3zEbAW66j31Q/QAScNiib2M9x/wDoL1juI4jNLaPMxubKl9PKwr6G+ivgJwfD41b25D3jeWbYfAVQ5C4lYY0qVKqQkXBxG7OwszHb8IGw/n31W9sZ8mEkPWy/EireedVF2NhWfdsu18NjFlD2IOXzGozHYelAYKcmXSp7TpQbx+D5iAfZAv4joNuprjxDtPh4TaMd/Ja17jILfvQRxHjcs/ttZeSDQD3c6lcBgDuATuRSnV9V5j6gN+J6Pw7wVaa9Vxz3wPvL3h/GJ8XK8U7XSWJkVQLKDuLDryqmxPEJRZdiihdPIW5+fSi/GcPSDJIv3SKEe02kzW33Hv1+dLFiwwZuqVWW6q1wCMY+Es8JN4Wv9/36c9fjUo4g7kXB26C3KqTARtIFsCbfp7xtV0uEsPEbeQ+dLNiNOqAyMnBYXkGXMo+8Bsf91S4/gwDlJEFwdDtccj50X4EWtk6/GrNcCsygOgb+PSpSx1OQZy+qrSZxJhZV1AzIAAAPaUDkBzH61cx8eD8PfDZruHDAW2XNexPW9X/FuAlLPEPCAcw1v60M8QwN/YGRjzynxcrHyp+m/WcEb/nM4N/SIcsuxMjYPDWyTGxALDKbXubAXsNKIMBiBK6IL3JGhHnyvvvQicJKWClCLG7HrY8rb0X9mMLlnSQhrqGYgDckaVe5U0ZPMzoV0UKZojSBbA+7+2qBjuJJfJnA8/4vUTG457akKp67+6hzjolCIYmKkubkdAvnWXSdGbGCnYy7uFXVL8zAkBSMttx/etDvHYMxzMDl2Fxc+Xh5f7qvbiWMjGsnxRflXTh/G5pnAdgZB7BAAzdUPI35V1v/AJbopbOYo3VLYccSpxMRB9nLyFhyvufP51ecKw/dpre51Onw3/utFfD5jJlIBt7rg9CPWh/tX2oeDEyRiCJlWxBbMCbqL6jSm+mySFrXMXuXAyxiBqDxfAiRNLB11Hn5UQYrHpg8P3syLI0pBiQWFgVBIudbDrQ03bCI+3hF90h/QEUwhe0EhNviJkUWs7t8jBTEz5SQbgje9QjISQb2I/vOi+fiuAm/yYWVT1Vx89aXDuAYLGSrHA00Z1zBrE26i+4v02vS9lVigkrtGa7EJwDvBx+LpGuWRQ1+W49T+GvGC4bw+clpJJFbmEI+Fm2FTuI9lsKMxjxfeuGy5WQg72O21qlYTsfMYgyGNQxsM7Zc3W1+VL+XvvtNzZttG7KQYOPGwQxRXDvleRzdjoSFXoL72rdQLbViHB+y+LgxWHlaK6LKpzqykAX1N77edbdn5VlaADtJQkjee6VKlWUvMd+kDtVKZ5IEOVUOUkbnnprpQSmtEP0h4fLj5tN7H4j08qrMHDHb7TMDe2Ub7AjTnSFrnJE9l4d06ilSByMyOi1Kw2Jytpv0qyw+BBDStGVjBVURj7bEX3/CACfhVhwvFMzSZUi7qNc6fZjQ3CrZtyL3+FLYzyZ1TcqKQozjnf5fOdCs8i/akoPPUmu/E8LEO7kIDFkAzNyK/l2vUPihlGV5GGpIVR90C3ICw3186a3eYc9Y5AfQN/upUDOJzb1PlizOwPbiScDjQzFb3ANxYADb+/rViHvsp06/3WoXZnhh7y5W4IK39NRc9aKvqiqLMygfmI/5qCsUs6hFOJCwSmw6dBarHCQNa5POmikiAtmv6DrXZsWB7IPvNUIUb5iNjsx2EkxmhTthFdx3ZykC56E/xV/JxJUVmOmXXSgPH8RaRiSSbm+/6Cr0HLezFmQ9xOkeNky35jQ+7nbnUzhuPljkVyx8xfkd7/IdKrMDOJmMZIDr7DDZ+RF+oNWEPCZe8XNoFILXO9uQsfTamWJXKiZKms5lpxziF5wguSB+/l1ohUDJFtqCf2oO4klp2B3AAOvlsL1acf4oIvq4Gn2bH9QKf6CsswIifWWrg4l/isDHLE6sQu2UnkeVZjjICkjKdGU2tfYjp+/wq4m7QZu7G95f2W/703aS2JXvFH2yDX86j/3Ly6iux01vlWlG4nMtrNlYdeZedlMcZWFiQ1wJQOfSQeR51S9ssMJMVODqLj3eEbUN8I400EiyodV5ciDup8j+9WvF+MLNPJIt8rWI8vCLg+hvTNfT+VeWHBH+5jZaXqA7y/8ApCh+wwY6D/2ihCRMqpaw0Y7DU5rc/KjztZIjw4dW1BX0t4RqDQrHwUEDPNGqgEKWYC9zfn5Ut5n/ABQBzn7zdUIvJPGPtKnCDM6g5bE6+Ac6IeCcO7vioEQPdpJ8AV/3XHAcHgVwXxMNr75x19a6Yfigbi2aJrxvMBcc9APfUdO7kOGzwecy14UFce+Q8BgY/rsonOSNGd29zZre+ovGuINjJc5XLEnhjTkoOyj8zc67Y7GRrjMQZVMiZpBlB130IPK29cocV9WYo/jhcg5hbS33h0ZeY5im2YFsr+vSMfx6xVdWN/05nTEIyRYaztcM6tZjbdTYD8I2FEnaztFLDjYMjfZqiPIPJja5/Sh3iUWSCM5rh8S1iOjKNRUDtRxMtiMSqAMrKIATyCAajzuKTVA6KSOxHzjJYhmA94+k3hW0pUPcE46pw8BN7mJCdOeUXpVzfLaPZgp9InDL46CQjwlGJvzMYLD++VReFwxCTwnM4JzGxd7gLkIC7KVLa9TRf284bJLEjwC80T5lAtc6EMNd9CdKyqTvYn8aNGAfYCsijqNLfvXMvyr8T1vhi/1HThQ2CBjGd/2hFJiV7g+EkiaXMGtdM5GVip1JKZgBbQm1PNxmCPOm6DuymRTqFIJjYnbbXzqgg76QgQxG52yJf4MeV6kvw8xNebK0t75Nwh5F7aFvyj3msNRO+J0f6asHSx9cA785+Xvlu8K4hUeQGCEFiC7DNLmYtf8AKNT5/CujY2ARtFAyBiNlFybfmbeh+bDmQ5pHZj1J/bp7tK6YONUkRrbMNz8arq3lW6RSmCx27Dj58/nHEgjic2hzuba2zEag+WlFUCuwUqN9fX160O47JHJIt1Avfzsem9WvC+NKYwub2dNB8OmlFuIomSvsiEC4ZjqzDzrqqrp47j1/Wqc4ouvhubbWIH9FRsfi2jQtpfYDUk0ptnA5mTJge0cSRxzGBs0SN4gL+vP40Hcb4l3EWn+R9E8hzb5efpUnh6F3GY+Jjf1O9r+f8ULdocPPfvp0KBy6oCNsmhAHQX32O9dno6Qu84fVWb4EJey47lo8xuUGY35FxoPQDX1o9gxS3z3W51oKfDWEraaZR78q/teufBpgJMu4tvrr+/8ATVbwGc+kp5nl1fGXE+KDTOSRq3Wq/tfjM7xZWHhQg6jS5vVG8hDubkeI6X869QwiR10vdhe/rXV6XVXhhObbpYYM84bEfaRgkE576HyojhxpBuCLjz/51qyxXBYSpVY1Qke0osR770DY/DvCxRrgjSt7kYnUe/umdVi40jtLDjCRh8ysBm1ZTfQ8yLdaiLKB99f1+VVpYn506YZ2BIB0/unWtF6q4DEg01k5hmvHu+UiV7BSO76iwsTbneusWKhlUo7BlPK23mL7GgrD4WRjoje+riDAyrstvMsKxR7FGBxLsqE7zlxbBLAdTdDswCgeh86jYLiixyIyuQwI8W5HmAOf7Vd4bDZ7o5UjZgDf/ih/ivZ94WDXzR30N9R5Np8Cas19jDBOx+Er5aKcgT1xHjsbyyP4rsxNj5+6mbtMuVlKMQdvIjmKrMXh1Oux/f41FTBg8/761mXYkHPE1ULgjEN+xkEvE2+rIRHHEO9uwLBSTlsLHnv7q1bs92Iiw3eFnaVpRZiQBbmcttrmqH6FOE93h5Jrf5Gyr/2p/wD0T8K0esLLGOxMuqgbgSpw/ZrDoioqGygKPEdgLClVvSrKWxPEi3Bt7qz2f6RGjZkmw3jRips+mnqOe/vrQ2oJ7Udju/xBlSO4YDNaXKbjyKke+9ZWiwgaDH/D36VWI6lcj0zt+0j4jtqssDCMd25Fso3F/MVn+IkdTuNedt60fh/YeNRcrKp83Rv2FBvGeL8LBZb4lnUkEWy6qbHlvSrdNdYd52+m8S8P6UkIDg+kG5sW/wCI+7/VRZZSed/jXebiuGuMkEh6XkPyrwnE4uUCeeZm0/Wj+kK8kRhvGqTuob9v5knExFjG/J0t710qx4RFaUDYEWJ5fH1qtbHNMqKFRFRrgLpvvzp8RxFVFjr5DUn5Cotr/tXczk2eIumW432h3OI8OjZ9dN+l9qD8bxJsTJ4dh8FA5n515xmP+tImRvEujIdLfnvttUefAyl1hiX7NlDNJmAEoOwU328qt03RlPacbmcqzrLL21MY0YeYyPCjGOHKMw+8Sd7fqPIV7+krFs8GBz+0VkLeuZRV/jexrLh8wV81tlP/AMTrWWcTSVXyy94GXUB81xryDcvSuigHaZsdoZYzFEu6jUZyLddANPPS1FHDOBiJARq0gvf8IHLTzoO4Vx7Dxq2Iexk2WFT4s50000XmG86K+F8Td4u7IN11DH2lzC+Q+a/KqpVqYnvM2ONzxIcPDY2klVtQpGtzz1IqfhsBFGwZFFKFFVbD1N9z1J86XeV1q0AXec2x9TEiWqyZh/dKj4uIHcAnzA08vOoSz2Omn951JEwb+f7zqS2DKgZkKZQL6D4VBdc3MeVtKspFqFMn90/naq5l5wSy6DfmflXHH8RK3VT4uvT/AHUbGYoJdV1br0/3UCGEsQACxPIbkn9+VZWOOBN0TuZ1waSPIqx3Lk2Hn60VzoqDuiA4Okmvtm2oHpy9KtuH9nxgcOWkIE7LeRuUK21UHrtc1k/GuLNiZgYyyIh+yF7G/wCM+Z/Qe+uRZc9zmuo4A5P0H3nUpSutNdgzngfU/aWXHuFGBgRrE3sNb/0t+YVCwcDOwCi7MQAAOZ2rUOyeTG4dosQgJItItt+kifhI/Sn7H9h2hxxMnijh8cb20e/sH1Gtx1rXp7y+VfZhz/Hxi96Kp9jg/m80Ls/w0YbDRQj7iAHzO5PxJqxpWpVY7yI9KlSqIRqVeSut+e1ejRCeb39P3rFPpj7PnDzjFoPspjaSw9lwND5BgN+o862gKRtrQt2341gMjYPGMbyoTkCszAcnGUG1jz8qshwcyCM7TC8HxdRlv119/XyuBV3iOLBCuUBmIuCQMo8vP9aE8fw8xOyrIkoFyCp1KjZmUgFTaxItpRC3B1ic4dnaWVFzyKhVI4gQGs0j77i9hzrK+kO+od4703UFK9Jkvg+PnytkUNY+IhFOp1tqKjTwM0hZ0yK5vcL8TY8ufSrThsyYWOSXx92wAeSNkl7s20YWtYi+xGtCvEuHmRROmIeUD/KTcvGPxgC2ZOZA1Wo6ary7C+BM+qs80AZk7jeDmbPDAFEeXNZW+0mA1J23H4NKi4bGh0UqLKBlCAnw+XW3nzqTh+F46Iq+HljxABDIVdWJ6MFex+BNUvFp5lnaWWHuXY3cd2yK55mx0F/L5033yYtjbAhvwPtHIpEZZirHTU6H5VN+kWBGwcEcqs+Nds2GCAlsl/H3j2tl576abVA7Nywsqylctxe5FibaHfz6b1O432gzhYoxdEJ3313F97flFMtVqUaf3iwfS+8HuBdmu7YMxDPzYaqnlH+Jur8uVFEahQFUWA5UMSYhyNS1xyBIHlpXJWPNjfz0t8DVOlYgEsN8ytuX7wtkksOlR+9A8/2H8UNLiXF7MR+vzrovEmHtC/nsac1A8zHyzLxsR6C239tXgY0g3H/NVsWMVtAbHodDTvOOtW2MjGJeJiA400PSqriePA8Kb8z0qixvFGU2S46nr5aV4hxAcX/T+aVsbHEYRO5khTzv861f6PezYw4GInFpHF0Q/cH4j5n9BQv2Q4UkQGJxC5ucMZ+8R99gfujlUft726kVjh47gsA0jnmDsqflPNh6Vyr+oJcU189/QR9KDo8xuO3rJP0rdpFnJhiP2Y/yEffI5X/CD8TWacOmCuL7V4xePZxrsK7cJ4WJpY0eeOANmzPJ7KZBex6selbIoUYErnM0vs32mhhIZmCgCx6kc7ADeivs723ilJyMTHmym4sVPp0I1FZfgOx0TwSTPxLD9yt0DgOF7w+ypLi1jubVB7K8PkGMaOCQTLoheMHI5NrWvroefQGlrq9/NXkfP0m1JGdB4Py9Z9MKbi4509ccHDkjRSblVAJ6kCxrvW8Xj0qVKiEalSpqITy0fQ2of7UdlIsaFMi2kT/HKjFXX3/hva41ojpUQnz9xrhOMR2jxTuWTVWlw4lRhyZZIgGF9iD76rcJIHldpWF0XK0ihjFKh0yNcBgRtfXYb2r6SY0E/SH2GixyBo7R4lRZGto4/C4H6NuKtmWBmU4MiBz3bBYzuxBZSOjFAQykXBBAPvrhgo0gxsssPeR4QNeMsuVje2iI+rD2hZhqtgapcbhJMNK0UqtHImhUk/EW3B5dacTEHn5E7kVelFDSLmJGeYUd4IsRN9WeBMMzXjjZDNkv7TRqQBHf8JNhUw8XZTaN37vkr2YHrobgDyocw2DkcXCm3ncDX9aJuG9mkFu8d3bmALKPLTU0ybK6ecmKYeztiQ2aSQ+AFmOmg2vp6D0q8wnYQqF+szLGzC4iQFntvyBP6UTYBEwkHeWCsScpygiNVF2e3MjYdSRXGDBnErJ3kkkOmbJsxFtJZWNjKD0GgvoKo/Uk7LsJUjSccmUk/Z/CRixL3/OyA+WjSA+61Vs3AoT7HiJPJ0Yn3K+3lRSvBcPHKA6wIrQlJ1Zl8BtdZoy2pB121qoBgbDRrhocLNkDDEd6VEhI++pYg5SLkEeQrDzGhqPfEHsXwZ1NgT6EWJ9AbfoDVXPhSvtLb3f7rQ17Od3hYpRie6+zEk/eXdAG9m0ZBtfbTpVJnWRSXjZUGnfKjd0eV9fFH7rjyrQXt3hkDnaBErW/3TxY3kxq44zwkrqNRa42NxyItoy+YoakFvWtlfuJbTmTsSgca/331WnPEwYcjfy99d4cQdV3NtL13ycr3vrraocknMsoKwiwPGRjgYpWKSMLaGwPkv8A8edLF8Pui4fFI0i65JBcuh3vGbDS26HoaGxwZjrH8Bv7qMeB9orARYxb2tZyutxsXB6fiFcvqOkdTrqHrj7fY7To19YpGmz4QcwvYefvQLoYydJhawHXIfEJOQQjTc0WYvs1hpUSIDIIEZzIzWESXuzyXGtzqBuT5XtxxYeB2liIkRjcjfTnp94/m360OcSlnnjlTDzFopmEksLFQ4I0AzC2aMW0A6a0sj22WAu2AP8AG/rGmWtKjpXJP5tCudkbBjKe5w0gMUAYXleM/wCWdUI/yyn7x0RR52o2+jvgCxRiURCJP/tJu1tjI7H2mbl5etDvYPspLiWXE4xu8AAUXFgwXRUUbCMW1P3j5VrCjpTo9o57fWJP7Ix3+n53j0qVNV5jPVKlSohGNMRT0qIRWpClTe6iETrcW29K4yqQcw1Nd6VEIH9sOzy8QQLLCoYexID419DbUeRrPcZ2OkwbAumZPuyD9iT7J8jW5V5dAwswBB3B2NTJzMWwWGAIIBJ8/wDXKr/B4KRiDkIHwHxown7OIusFoz0tp7uYqA+FmU+MaXv5Hy86rpyYExu0WBhXB3ZguUaMTcAlgxv1sRf3GoWLxL5IszwmV3OSVCxuLeN1B9mwGwJU1N4zGkoKFSEdcrabdCOpB95uaEohKpMZSJGis5PesolscmYJbIM6G1xbW96tiLWjfIgzDxY46WfupUwoQEpJJH3kk+UEtmkYEISBcLpofKoPFMHxGDDpPNLE6lUYxP3bOpckWKWvpoSRp4hU7C4ZuGwYmWDFshbwd13alioPikVt1CJz5MCDyp8DJBjVjWctnBZY+5iUZrgAMzAFpXzCxBI9qrTcKuNhLHAcOxowolaJ7SrklVQSEAJIBiLEshGoMZuLnSp6cTVIMi94rhs8IBBjW/tgH78Z1ujC63tQTxrhE+HZAEliexOV/ZN+YFyuYbXFEnZXvCEingaNX/xkjwKx1DRkWBz/AHjubjpVTKPXsSsncMwu4a2QnNlH3CdynT02O1VnavsrlUyJYjfTax2I8jr77ijjhc8IjIMYzcmvqOvwqUjK6MhsQPTQPofg2U1CuQYrWcTB1w5+FFvCOAZwGtYHWmbhREjADMQxAt622rSeA9mpO7QP4QFF/wDiujXpUZYyzktssocDwhVsFGY+m9FPDuySNZp0U9FIH6/KiDA8Nji9ka9TvUusreqJ2TYS9fT43aUXGuymHxIuQY3AsHj0I6AjZh60OcI+jZUmLTyLInJVXKW/7zfbyG9aBSpFkB5ji2MowpjIgUAAWA0AHL0p6VK9WlI16VKlRCeqVKlRCMaVqRpqIRU9KmNEI9NalanohFSpUqIRmNecxPK9e6V6ISM+EB5W9NKpeO9kYcUmV+WqsNCvp5eVEdI1OTIKgzJ5ey7YJHWQNIpNxZbo3rzRxyNiL20qmh7PKkEzYXvS+YGME2WNhqQWNw1973v4b862ecvysR0/5+dCfF+HDXLHkzbhStmPWxNgfOiYit0/QdvdBjBY6fHIsGNfI3tRTZR4GAIKvbQgg76a2qowvCHwuIDNOJlicukMcjOrsRobXyxLmNyTa2oq9xuHxFj9kkhChUZsoCkey2QG19gbaG+tcjj8QJWK4eNY2Ud5DcZXI56Hw2N7DXTQ3qMyxZ8cTumAVFWOV2ins12Kt3cjaMTmX7ig2va1+decLMB37Rs0kYIRGt7eQh5GH5RlAv1IqLwzA4yRDGhldCT9nnjVRc3y5sxbJ+VbCijh3Y2cqwmlRFZcvdItwANhmNtB0AA9TrUTIUkkEjEn/R9h0+rK5CGV2Z2tbMuYkhTzGlFVDfZjsiuDdnErMWXLlsAoF7+ZJ870SVMaxFSpqeiEVNT3pXohFTU9ICiEV6anpCiEelSpUQ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202" name="Picture 10" descr="https://encrypted-tbn1.gstatic.com/images?q=tbn:ANd9GcS0qdPx9XJ7j1IibgF2ypPKpSbWoQd0BqZArvvi8ZUwT8peMhV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221088"/>
            <a:ext cx="3462189" cy="237626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132702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3825" y="2636912"/>
            <a:ext cx="6512511" cy="1143000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indent="0">
              <a:buNone/>
            </a:pPr>
            <a:r>
              <a:rPr lang="es-MX" dirty="0" smtClean="0">
                <a:solidFill>
                  <a:srgbClr val="00B050"/>
                </a:solidFill>
              </a:rPr>
              <a:t>DIFERENCIA ENTRE </a:t>
            </a:r>
            <a:r>
              <a:rPr lang="es-MX" dirty="0" smtClean="0">
                <a:solidFill>
                  <a:srgbClr val="00B050"/>
                </a:solidFill>
              </a:rPr>
              <a:t>MARKETING NACIONAL</a:t>
            </a:r>
            <a:r>
              <a:rPr lang="es-MX" dirty="0" smtClean="0">
                <a:solidFill>
                  <a:srgbClr val="00B050"/>
                </a:solidFill>
              </a:rPr>
              <a:t/>
            </a:r>
            <a:br>
              <a:rPr lang="es-MX" dirty="0" smtClean="0">
                <a:solidFill>
                  <a:srgbClr val="00B050"/>
                </a:solidFill>
              </a:rPr>
            </a:br>
            <a:r>
              <a:rPr lang="es-MX" dirty="0" smtClean="0">
                <a:solidFill>
                  <a:srgbClr val="00B050"/>
                </a:solidFill>
              </a:rPr>
              <a:t> E INTERNACIONAL</a:t>
            </a:r>
            <a:endParaRPr lang="es-MX" dirty="0">
              <a:solidFill>
                <a:srgbClr val="00B050"/>
              </a:solidFill>
            </a:endParaRPr>
          </a:p>
        </p:txBody>
      </p:sp>
      <p:pic>
        <p:nvPicPr>
          <p:cNvPr id="7172" name="Picture 4" descr="http://www.itensenada.edu.mx/moodle/pluginfile.php/7224/course/summary/mkt%20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1695840" cy="144016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174" name="Picture 6" descr="http://www.uia.mx/ke%2B/49/kplan/mercadotecni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2733" y="4797152"/>
            <a:ext cx="2296382" cy="153315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7144639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899592" y="429915"/>
            <a:ext cx="7126535" cy="1359179"/>
            <a:chOff x="899592" y="429915"/>
            <a:chExt cx="7126535" cy="1359179"/>
          </a:xfrm>
        </p:grpSpPr>
        <p:sp>
          <p:nvSpPr>
            <p:cNvPr id="4" name="3 Rectángulo"/>
            <p:cNvSpPr/>
            <p:nvPr/>
          </p:nvSpPr>
          <p:spPr>
            <a:xfrm>
              <a:off x="3454127" y="850017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MX" dirty="0"/>
                <a:t>Entorno internacional más complejo</a:t>
              </a:r>
              <a:r>
                <a:rPr lang="es-MX" dirty="0" smtClean="0"/>
                <a:t>.</a:t>
              </a:r>
              <a:endParaRPr lang="es-MX" dirty="0"/>
            </a:p>
          </p:txBody>
        </p:sp>
        <p:pic>
          <p:nvPicPr>
            <p:cNvPr id="1026" name="Picture 2" descr="http://vicariosaboyano.files.wordpress.com/2012/05/multiculturalidad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29915"/>
              <a:ext cx="1296144" cy="1359179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9 Grupo"/>
          <p:cNvGrpSpPr/>
          <p:nvPr/>
        </p:nvGrpSpPr>
        <p:grpSpPr>
          <a:xfrm>
            <a:off x="755576" y="2172519"/>
            <a:ext cx="8118648" cy="1112465"/>
            <a:chOff x="755576" y="2172519"/>
            <a:chExt cx="8118648" cy="1112465"/>
          </a:xfrm>
        </p:grpSpPr>
        <p:sp>
          <p:nvSpPr>
            <p:cNvPr id="5" name="4 Rectángulo"/>
            <p:cNvSpPr/>
            <p:nvPr/>
          </p:nvSpPr>
          <p:spPr>
            <a:xfrm>
              <a:off x="3491880" y="2267580"/>
              <a:ext cx="53823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dirty="0"/>
                <a:t>Más mercados = más competencia. </a:t>
              </a:r>
            </a:p>
          </p:txBody>
        </p:sp>
        <p:pic>
          <p:nvPicPr>
            <p:cNvPr id="1028" name="Picture 4" descr="http://www.coachdelaempresaria.com/wp-content/uploads/2012/11/C%C3%B3mo-hacer-un-Plan-de-Negocios-La-Competenci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172519"/>
              <a:ext cx="1654222" cy="1112465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10 Grupo"/>
          <p:cNvGrpSpPr/>
          <p:nvPr/>
        </p:nvGrpSpPr>
        <p:grpSpPr>
          <a:xfrm>
            <a:off x="887203" y="3573016"/>
            <a:ext cx="7213189" cy="1089412"/>
            <a:chOff x="887203" y="3573016"/>
            <a:chExt cx="7213189" cy="1089412"/>
          </a:xfrm>
        </p:grpSpPr>
        <p:sp>
          <p:nvSpPr>
            <p:cNvPr id="6" name="5 Rectángulo"/>
            <p:cNvSpPr/>
            <p:nvPr/>
          </p:nvSpPr>
          <p:spPr>
            <a:xfrm>
              <a:off x="3528392" y="3707740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MX" dirty="0"/>
                <a:t>La selección de mercados. </a:t>
              </a:r>
            </a:p>
          </p:txBody>
        </p:sp>
        <p:pic>
          <p:nvPicPr>
            <p:cNvPr id="1030" name="Picture 6" descr="http://www.cetys.mx/userfiles/educacion_continua/calendario_2012_mxl/images/rh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203" y="3573016"/>
              <a:ext cx="1452549" cy="1089412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11 Grupo"/>
          <p:cNvGrpSpPr/>
          <p:nvPr/>
        </p:nvGrpSpPr>
        <p:grpSpPr>
          <a:xfrm>
            <a:off x="827584" y="4969923"/>
            <a:ext cx="7200800" cy="907349"/>
            <a:chOff x="827584" y="4969923"/>
            <a:chExt cx="7200800" cy="907349"/>
          </a:xfrm>
        </p:grpSpPr>
        <p:sp>
          <p:nvSpPr>
            <p:cNvPr id="7" name="6 Rectángulo"/>
            <p:cNvSpPr/>
            <p:nvPr/>
          </p:nvSpPr>
          <p:spPr>
            <a:xfrm>
              <a:off x="3456384" y="5229200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MX" dirty="0"/>
                <a:t>Selección de formas de entrada</a:t>
              </a:r>
              <a:r>
                <a:rPr lang="es-MX" dirty="0" smtClean="0"/>
                <a:t>. </a:t>
              </a:r>
              <a:endParaRPr lang="es-MX" dirty="0"/>
            </a:p>
          </p:txBody>
        </p:sp>
        <p:pic>
          <p:nvPicPr>
            <p:cNvPr id="1032" name="Picture 8" descr="https://encrypted-tbn3.gstatic.com/images?q=tbn:ANd9GcRULehNDO99IEDl_iZI6_ZwodxYPBB9aT9rHdhL0g3YBveaZL3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969923"/>
              <a:ext cx="1656184" cy="907349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6806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9359"/>
            <a:ext cx="7560840" cy="569652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48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76672"/>
            <a:ext cx="2797696" cy="1143000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indent="0">
              <a:buNone/>
            </a:pPr>
            <a:r>
              <a:rPr lang="es-MX" dirty="0" smtClean="0">
                <a:solidFill>
                  <a:srgbClr val="00B050"/>
                </a:solidFill>
              </a:rPr>
              <a:t>MOTIVOS </a:t>
            </a:r>
            <a:endParaRPr lang="es-MX" dirty="0">
              <a:solidFill>
                <a:srgbClr val="00B050"/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1100021" y="1277097"/>
            <a:ext cx="2664296" cy="1881500"/>
            <a:chOff x="899592" y="1484784"/>
            <a:chExt cx="2664296" cy="18815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146" name="Picture 2" descr="http://www.agencia-de-publicidad.es/wp-content/uploads/2011/08/Cinemaniablog_logorama_cort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9592" y="1484784"/>
              <a:ext cx="2664296" cy="15003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4 Rectángulo"/>
            <p:cNvSpPr/>
            <p:nvPr/>
          </p:nvSpPr>
          <p:spPr>
            <a:xfrm>
              <a:off x="899592" y="2996952"/>
              <a:ext cx="25362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 smtClean="0">
                  <a:effectLst/>
                </a:rPr>
                <a:t>Saturación del mercado</a:t>
              </a:r>
              <a:endParaRPr lang="es-MX" dirty="0">
                <a:effectLst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5733257" y="726979"/>
            <a:ext cx="2727175" cy="2558005"/>
            <a:chOff x="5210391" y="1523404"/>
            <a:chExt cx="2975100" cy="241854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148" name="Picture 4" descr="http://www.dinero.com/upload/images/2009/7/9/80222_173651_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4128" y="1523404"/>
              <a:ext cx="2113806" cy="15469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7 Rectángulo"/>
            <p:cNvSpPr/>
            <p:nvPr/>
          </p:nvSpPr>
          <p:spPr>
            <a:xfrm>
              <a:off x="5210391" y="3068960"/>
              <a:ext cx="2975100" cy="872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 smtClean="0"/>
                <a:t>Enfrentarse a nuevos competidores procedentes del exterior</a:t>
              </a:r>
              <a:endParaRPr lang="es-MX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3320480" y="3502978"/>
            <a:ext cx="2691680" cy="2518310"/>
            <a:chOff x="611560" y="3717032"/>
            <a:chExt cx="2880320" cy="2590547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150" name="Picture 6" descr="http://4.bp.blogspot.com/-vseECc7-MIY/UDhV0Kn1P6I/AAAAAAAAAAk/VAtpfQSQEK8/s1600/tic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600" y="3717032"/>
              <a:ext cx="2060848" cy="19406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11 Rectángulo"/>
            <p:cNvSpPr/>
            <p:nvPr/>
          </p:nvSpPr>
          <p:spPr>
            <a:xfrm>
              <a:off x="611560" y="5661248"/>
              <a:ext cx="28803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 smtClean="0"/>
                <a:t>Buscar mercados menos competitivos</a:t>
              </a:r>
              <a:endParaRPr lang="es-MX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539552" y="4437112"/>
            <a:ext cx="2736304" cy="2160240"/>
            <a:chOff x="5364088" y="3789040"/>
            <a:chExt cx="2736304" cy="216024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152" name="Picture 8" descr="http://www.vatan.com/media/images/europe/europ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8" y="3789040"/>
              <a:ext cx="1944216" cy="14581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13 Rectángulo"/>
            <p:cNvSpPr/>
            <p:nvPr/>
          </p:nvSpPr>
          <p:spPr>
            <a:xfrm>
              <a:off x="5364088" y="5302949"/>
              <a:ext cx="27363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 smtClean="0"/>
                <a:t>Aparición de nuevos mercados </a:t>
              </a:r>
              <a:endParaRPr lang="es-MX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150431" y="4262571"/>
            <a:ext cx="2598033" cy="2622813"/>
            <a:chOff x="11485" y="369200"/>
            <a:chExt cx="1997968" cy="180631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17" name="Picture 2" descr="https://encrypted-tbn1.gstatic.com/images?q=tbn:ANd9GcR6ltdCDuwEf17QI9NBQUQaz5m78GasXtZxGTxMOQPNdeob2uC_10-SWIfC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67" y="369200"/>
              <a:ext cx="1196727" cy="11599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17 Rectángulo"/>
            <p:cNvSpPr/>
            <p:nvPr/>
          </p:nvSpPr>
          <p:spPr>
            <a:xfrm>
              <a:off x="11485" y="1529185"/>
              <a:ext cx="19979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/>
                <a:t>Incentivos </a:t>
              </a:r>
              <a:r>
                <a:rPr lang="es-MX" b="1" dirty="0" smtClean="0"/>
                <a:t>gubernamentales</a:t>
              </a:r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9745793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557808" y="1484784"/>
            <a:ext cx="2286000" cy="1857262"/>
            <a:chOff x="410394" y="2002045"/>
            <a:chExt cx="2286000" cy="1857262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" name="4 Rectángulo"/>
            <p:cNvSpPr/>
            <p:nvPr/>
          </p:nvSpPr>
          <p:spPr>
            <a:xfrm>
              <a:off x="410394" y="3212976"/>
              <a:ext cx="2286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/>
                <a:t>Buscar mercados más </a:t>
              </a:r>
              <a:r>
                <a:rPr lang="es-MX" b="1" dirty="0" smtClean="0"/>
                <a:t>amplios</a:t>
              </a:r>
              <a:endParaRPr lang="es-MX" dirty="0"/>
            </a:p>
          </p:txBody>
        </p:sp>
        <p:pic>
          <p:nvPicPr>
            <p:cNvPr id="1028" name="Picture 4" descr="http://www.buscatrabajo.org/wp-content/Los-principales-requisitos-para-encontrar-empleo-en-la-actualidad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002045"/>
              <a:ext cx="1710585" cy="12829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7 Grupo"/>
          <p:cNvGrpSpPr/>
          <p:nvPr/>
        </p:nvGrpSpPr>
        <p:grpSpPr>
          <a:xfrm>
            <a:off x="792795" y="4437112"/>
            <a:ext cx="1906997" cy="2054833"/>
            <a:chOff x="615599" y="3170885"/>
            <a:chExt cx="1770248" cy="1910817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7" name="6 Rectángulo"/>
            <p:cNvSpPr/>
            <p:nvPr/>
          </p:nvSpPr>
          <p:spPr>
            <a:xfrm>
              <a:off x="615599" y="4435371"/>
              <a:ext cx="177024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/>
                <a:t>Diversificación del riesgo</a:t>
              </a:r>
              <a:endParaRPr lang="es-MX" dirty="0"/>
            </a:p>
          </p:txBody>
        </p:sp>
        <p:pic>
          <p:nvPicPr>
            <p:cNvPr id="1030" name="Picture 6" descr="http://us.123rf.com/400wm/400/400/prawny/prawny0906/prawny090600094/5101409-un-mundo-abierto-mundo-con-flechas-apuntando-hacia-arriba-saliendo-de-ell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73" y="3170885"/>
              <a:ext cx="1440160" cy="13789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9 Grupo"/>
          <p:cNvGrpSpPr/>
          <p:nvPr/>
        </p:nvGrpSpPr>
        <p:grpSpPr>
          <a:xfrm>
            <a:off x="3283066" y="426730"/>
            <a:ext cx="2081022" cy="2210182"/>
            <a:chOff x="1626882" y="4435371"/>
            <a:chExt cx="2081022" cy="2210182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9" name="8 Rectángulo"/>
            <p:cNvSpPr/>
            <p:nvPr/>
          </p:nvSpPr>
          <p:spPr>
            <a:xfrm>
              <a:off x="1691680" y="5445224"/>
              <a:ext cx="201622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/>
                <a:t>Seguir a un importante cliente en su aventura internacional</a:t>
              </a:r>
              <a:endParaRPr lang="es-MX" dirty="0"/>
            </a:p>
          </p:txBody>
        </p:sp>
        <p:pic>
          <p:nvPicPr>
            <p:cNvPr id="1032" name="Picture 8" descr="http://4.bp.blogspot.com/-xDNjrwEC774/UZj0dScA_wI/AAAAAAAABy4/2hsPUS_Ch-o/s1600/l%C3%ADd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882" y="4435371"/>
              <a:ext cx="2081022" cy="10940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11 Grupo"/>
          <p:cNvGrpSpPr/>
          <p:nvPr/>
        </p:nvGrpSpPr>
        <p:grpSpPr>
          <a:xfrm>
            <a:off x="3491880" y="3642132"/>
            <a:ext cx="1872208" cy="1947108"/>
            <a:chOff x="2555776" y="4149080"/>
            <a:chExt cx="1872208" cy="194710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1" name="10 Rectángulo"/>
            <p:cNvSpPr/>
            <p:nvPr/>
          </p:nvSpPr>
          <p:spPr>
            <a:xfrm>
              <a:off x="2555776" y="5449857"/>
              <a:ext cx="18722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/>
                <a:t>Buscar </a:t>
              </a:r>
              <a:r>
                <a:rPr lang="es-MX" b="1" dirty="0" smtClean="0"/>
                <a:t>avances </a:t>
              </a:r>
              <a:r>
                <a:rPr lang="es-MX" b="1" dirty="0"/>
                <a:t>tecnológicos </a:t>
              </a:r>
              <a:endParaRPr lang="es-MX" dirty="0"/>
            </a:p>
          </p:txBody>
        </p:sp>
        <p:pic>
          <p:nvPicPr>
            <p:cNvPr id="1034" name="Picture 10" descr="http://www.sidetec.gov.ar/wp-content/upload/Innovaci%C3%B3n-Tecnol%C3%B3gica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152" y="4149080"/>
              <a:ext cx="1771455" cy="13285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13 Grupo"/>
          <p:cNvGrpSpPr/>
          <p:nvPr/>
        </p:nvGrpSpPr>
        <p:grpSpPr>
          <a:xfrm>
            <a:off x="6084168" y="1259810"/>
            <a:ext cx="2304256" cy="2457222"/>
            <a:chOff x="5868144" y="1231659"/>
            <a:chExt cx="2304256" cy="2457222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3" name="12 Rectángulo"/>
            <p:cNvSpPr/>
            <p:nvPr/>
          </p:nvSpPr>
          <p:spPr>
            <a:xfrm>
              <a:off x="6012160" y="2765551"/>
              <a:ext cx="216024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/>
                <a:t>Aprovechar la capacidad ociosa de producción</a:t>
              </a:r>
              <a:endParaRPr lang="es-MX" dirty="0"/>
            </a:p>
          </p:txBody>
        </p:sp>
        <p:pic>
          <p:nvPicPr>
            <p:cNvPr id="1036" name="Picture 12" descr="http://www.unav.es/adi/UserFiles/Image/4000004972/IN_restriccione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1231659"/>
              <a:ext cx="2304256" cy="15945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16 Grupo"/>
          <p:cNvGrpSpPr/>
          <p:nvPr/>
        </p:nvGrpSpPr>
        <p:grpSpPr>
          <a:xfrm>
            <a:off x="6005264" y="4437112"/>
            <a:ext cx="2754941" cy="2201850"/>
            <a:chOff x="6005264" y="4249745"/>
            <a:chExt cx="2754941" cy="220185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6" name="15 Rectángulo"/>
            <p:cNvSpPr/>
            <p:nvPr/>
          </p:nvSpPr>
          <p:spPr>
            <a:xfrm>
              <a:off x="6005264" y="5805264"/>
              <a:ext cx="27549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/>
                <a:t>Vocación internacional de sus directivos</a:t>
              </a:r>
              <a:endParaRPr lang="es-MX" dirty="0"/>
            </a:p>
          </p:txBody>
        </p:sp>
        <p:pic>
          <p:nvPicPr>
            <p:cNvPr id="1038" name="Picture 14" descr="http://www.empresaactual.com/web/wp-content/uploads/2013/02/international-se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4249745"/>
              <a:ext cx="2286422" cy="15547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701824"/>
            <a:ext cx="3096344" cy="1143000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indent="0">
              <a:buNone/>
            </a:pPr>
            <a:r>
              <a:rPr lang="es-MX" sz="5400" dirty="0" smtClean="0">
                <a:solidFill>
                  <a:srgbClr val="00B050"/>
                </a:solidFill>
              </a:rPr>
              <a:t>TEORIAS</a:t>
            </a:r>
            <a:endParaRPr lang="es-MX" sz="5400" dirty="0">
              <a:solidFill>
                <a:srgbClr val="00B050"/>
              </a:solidFill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788024" y="1484784"/>
            <a:ext cx="3528392" cy="4608512"/>
          </a:xfrm>
        </p:spPr>
        <p:txBody>
          <a:bodyPr>
            <a:normAutofit fontScale="62500" lnSpcReduction="20000"/>
          </a:bodyPr>
          <a:lstStyle/>
          <a:p>
            <a:r>
              <a:rPr lang="es-MX" dirty="0" smtClean="0"/>
              <a:t>internacional </a:t>
            </a:r>
            <a:r>
              <a:rPr lang="es-MX" dirty="0"/>
              <a:t>para incrementar la riqueza de las naciones y el nivel de vida. </a:t>
            </a:r>
            <a:endParaRPr lang="es-MX" dirty="0" smtClean="0"/>
          </a:p>
          <a:p>
            <a:r>
              <a:rPr lang="es-MX" dirty="0" smtClean="0"/>
              <a:t>Esta </a:t>
            </a:r>
            <a:r>
              <a:rPr lang="es-MX" dirty="0"/>
              <a:t>teoría parte de considerar que distintos países disfrutan de una distinta dotación de recursos naturales. </a:t>
            </a:r>
            <a:endParaRPr lang="es-MX" dirty="0" smtClean="0"/>
          </a:p>
          <a:p>
            <a:r>
              <a:rPr lang="es-MX" dirty="0" smtClean="0"/>
              <a:t>Al </a:t>
            </a:r>
            <a:r>
              <a:rPr lang="es-MX" dirty="0"/>
              <a:t>ser diferentes los recursos naturales presentes en cada país, también lo es la cantidad de horas de trabajo necesarias para la obtención de cada unidad de producto.</a:t>
            </a:r>
          </a:p>
          <a:p>
            <a:endParaRPr lang="es-MX" dirty="0"/>
          </a:p>
        </p:txBody>
      </p:sp>
      <p:grpSp>
        <p:nvGrpSpPr>
          <p:cNvPr id="4" name="3 Grupo"/>
          <p:cNvGrpSpPr/>
          <p:nvPr/>
        </p:nvGrpSpPr>
        <p:grpSpPr>
          <a:xfrm>
            <a:off x="899592" y="2727776"/>
            <a:ext cx="2736304" cy="2512457"/>
            <a:chOff x="479639" y="879660"/>
            <a:chExt cx="2736304" cy="2512457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" name="1 Título"/>
            <p:cNvSpPr txBox="1">
              <a:spLocks/>
            </p:cNvSpPr>
            <p:nvPr/>
          </p:nvSpPr>
          <p:spPr>
            <a:xfrm>
              <a:off x="479639" y="3022785"/>
              <a:ext cx="27363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MX"/>
              </a:defPPr>
              <a:lvl1pPr>
                <a:defRPr b="1">
                  <a:solidFill>
                    <a:srgbClr val="0070C0"/>
                  </a:solidFill>
                  <a:effectLst/>
                </a:defRPr>
              </a:lvl1pPr>
            </a:lstStyle>
            <a:p>
              <a:pPr algn="ctr"/>
              <a:r>
                <a:rPr lang="es-MX" dirty="0" smtClean="0">
                  <a:solidFill>
                    <a:schemeClr val="tx1"/>
                  </a:solidFill>
                </a:rPr>
                <a:t>Ventaja </a:t>
              </a:r>
              <a:r>
                <a:rPr lang="es-MX" dirty="0">
                  <a:solidFill>
                    <a:schemeClr val="tx1"/>
                  </a:solidFill>
                </a:rPr>
                <a:t>absoluta</a:t>
              </a:r>
            </a:p>
          </p:txBody>
        </p:sp>
        <p:pic>
          <p:nvPicPr>
            <p:cNvPr id="1026" name="Picture 2" descr="https://encrypted-tbn0.gstatic.com/images?q=tbn:ANd9GcSgbjmXQX_f3XNN_h4zddGaklEZftzHIM1M05Elx8qzZMimO2X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8" y="879660"/>
              <a:ext cx="2143125" cy="21431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8339465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059832" y="3861048"/>
            <a:ext cx="2736304" cy="2848820"/>
            <a:chOff x="5145744" y="3032956"/>
            <a:chExt cx="2450592" cy="2594863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6" name="1 Título"/>
            <p:cNvSpPr txBox="1">
              <a:spLocks/>
            </p:cNvSpPr>
            <p:nvPr/>
          </p:nvSpPr>
          <p:spPr>
            <a:xfrm>
              <a:off x="5292080" y="4870901"/>
              <a:ext cx="2275531" cy="75691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MX"/>
              </a:defPPr>
              <a:lvl1pPr algn="ctr">
                <a:defRPr b="1">
                  <a:solidFill>
                    <a:srgbClr val="0070C0"/>
                  </a:solidFill>
                  <a:effectLst/>
                </a:defRPr>
              </a:lvl1pPr>
            </a:lstStyle>
            <a:p>
              <a:r>
                <a:rPr lang="es-MX" sz="2400" dirty="0" smtClean="0">
                  <a:solidFill>
                    <a:schemeClr val="tx1"/>
                  </a:solidFill>
                </a:rPr>
                <a:t>TEORÍA DE PORTER</a:t>
              </a:r>
              <a:endParaRPr lang="es-MX" sz="2400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2" descr="http://www.pascualparada.com/wp-content/uploads/2013/03/empresasRed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5744" y="3032956"/>
              <a:ext cx="2450592" cy="18379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AutoShape 2" descr="data:image/jpeg;base64,/9j/4AAQSkZJRgABAQAAAQABAAD/2wCEAAkGBxQTEhQTExQWFhUWGBwYGRgYGSAaGhocIhsXGh0gHBscHiggHBolHxoaITEhJiksLi4uHB8zODMsNygtLiwBCgoKDg0OGhAQGywkICQsNCw0LDQvLCwsLCwsLCwsLCwsLCwsLCwsLCwsLCwsLCwsLCwsLCwsLCwsLCwsLCwsLP/AABEIAN8A4gMBIgACEQEDEQH/xAAcAAABBQEBAQAAAAAAAAAAAAAAAwQFBgcCAQj/xABEEAACAQIEAwUFBQcCBQQDAQABAhEAAwQSITEFBkETIlFhcQcygZGhI0JSYrEUcoKSwdHwM6IVQ1PC8SQ00uElY+IX/8QAGQEAAwEBAQAAAAAAAAAAAAAAAAECAwQF/8QAKhEAAgICAgICAQMEAwAAAAAAAAECEQMhEjFBUQQTYTJScUKBwfAUIiP/2gAMAwEAAhEDEQA/ANxooooAKKKKACiiigAoopDGYy3aUvcdUUdWMf8Ak+VAC9eMwGp0FVrH8w3WAFi1kU7XLwIn9237x/iK1CYiybmt6490+DHufBBC/MGtoYJSJckiz4zmnC2zl7TO34bSm4fjlBA+JFR1/m5z/p4c+txwv0XNUUtoAQAAPACAKHWtl8dIhzYrd5kxh62EHkjMfmWA+lIPxvF9b/8ALbUfrNI9nJih7ek0niXoXJg3HMVP/uG/kT/417b5ixg/56n9+0P+0imWSulSo4IOTJe1zdiljMlm56ZrZ+uapCxzun/Ns3UH4lAuL/t730quCxTizhAaf02Pky7cP41Yvf6V1GP4Zhh6qYYfEVIVR7HDLbuouIrCeo126HcH0pxh+2tf6N4kf9O9Nxfg/vr8z6UpfHa6K5+y4UVBYTmVZCYhDYc6AsZtsfy3Nvg0HyqcBrBprss9ooopAFFFFABRRRQAUUUUAFFFFABRRRQAUVxeuqilmIVQJJJgAeJNZJzJ7UUuXeztKzYZfeKnK93fY/dt/VvIbtJsDQ8Vxssxt4YB2Bhrjf6SeOo1dvyr8SKZXrNuyDiMQ+dlEm4/3f3F2Tw018SayfAe0O8jySRaVu7aVQFC/h08tKk+ceeMLjMI1pXe0+YGCNDHQkH/ACK3UUjJ2y+4jiVu+iPabMuuvy0+tNi1Vj2bXc+BU7ntHE/y1ZDXRB0hUekV6Eotil1tzV2AjbtV09jSnqp0r3JVaEQN6wR8KR2PrUtj9tBUReFYT09DHtlRMmnaGo3CHp8qlbFs1cJaAd4ES6/50NOLVnSvMCneFPVFTOVMTGzYUEQwkHQg6j4zTW1g7uH1wplethycn8Dam2fLVfIb1MJbFOFtCsJzT7GrQ34XxVL0gSlxfftvo6+o6jwIkGn9RvEeFpdgyUuL7lxfeX+6+KnQ1xgOJMHFjEALdjusPcugdUnZvFDqPMa1g0ap2StFFFIYUUUUAFFFFABRRRQAVzduBQWYgKASSdAANST5V1WZe0LirYoNhrL5bKsVuMNTccalB4osd7xOnQ0m6GlYw5x5gOOlFMYXoAYN0jq0fc8F+J6RS7/BRpCrJEkSZHz28q8xdi8gIVmOVQTC5cpnyMka9K5u2rpIU3CubbLmUsQTvprsJilyd9mnFUcXOCBj7g+B6z5Um3A0jVYGk/4DrQL99WjMC0yYI0MkawJgRE0YnH3yOgaRIAEjxJExO2kU+UvYUvRoHJuHFvBqLamM7yTp4eNOlxmYrJbeIGgnT5j6VWOHcfe3Ys2nVALpuBj1GoBbSRJ3g0jw7jpUwwDKp3G5EADymtll8GMoeTQMDdDjMNv8mvMHxi21xrcw6tliNDoD+hqvPxg2kBUz4iJAkyDp16b1U+YuKuGe5JDsQd9xGnTwAp/8iug4WbD2gAnpSVnHIwlGDDy1FYpheOO0KbpkwSMwj4HpWhYHjyjCKwQlojKCTptPUx5Va+R3yFw9E922ZwP3vQxSV3AEBjv1jrTPg+KgWyVKwpmRtMU5ucbQXmts0AKpBjumSevjtRjyRlG2/wDaCUdjRUZCSRtqKm8NcLKDtIpqluVAjp86WwVgooEjQkCtE+NfkmiQtXskux7qgsfQAkxUPw/nnDXSAmcsROWBO0+NSUBgynYqwP8AKapeE4RYRlZVZSOqmNPDwNZ5HLkqFqi8WuY0/A/0/vUbxP2i2rMzZvMAQCcsDzid9PCmrYlPCkzcUiIkeZkfKqliT8k2Nm9sNmR9hcVfvSQCPQdelNMf7WcHftlWtXNwVMhWBB0ZWE5WG4NPHsWzui67+dNrnBsO2hs2z/CP7VLw/kpSRZ+QedreNDWi32yTBMDtFH3gBpPiB67GrlWTpwq0sG0otuhDIyaFWE6jxGsEdQSK0DlnjX7TbOYBbtvu3FG09GH5WGo+W4rKcHEtSsmKKKKzKCiiigAoopPE31tozuYVQWY+AAkmgCq+0Pmb9lsi3bk3ru2XUon3njxjQeZ8qzXGYVHX7Nr9sW4zKNztHiVn5mfWori/PVw4u5inA7O73Qp95FUyqldCpgz/ABGl8BzgMwDZZYSuUFQTrA13IBH1qJ2bQpHnb2u6TiCrB8rSJgRqsfikAydaMPimXtst5LjKoFpSmgnT3iYynrHWa8xPN6dmVW1LBpjLrIkktmG501pR+YbL3rdth2eQAxpo2sT4rGu1SVYkL96crNYY95VIhc2xjaQSSBOs0jjbrKud8NZaSwZk3Q7amPdETm+go4q+FJEpczOJDKSvePug6gnXWuXw2VGfC3oYqe7dEiRM7H7wPWaPAmOcXwpmsWnIysDckgBtZUhh4g1UGuXEvPbzmMvTchv6VPX+I4iwmBsi4ji5mgmVXVlGuhPWog3M19iEg6yc0g+Qmrin/YhtDpb06M5Jy6hjqdRH+Crzytg+3udmmSeyDa6HTQj61QOHYmL7yoZl1g9dxHTxFStjnrsXL21Fs6oSFJOu4kPt8Kicb1Q4utmn2eWmAtODblmIy5ZiM0nXf3doplxXDmxiCHvq+kgZcuWTHSY9Ko1n2iXIlSDlOkFxv8dzURe5ju37wNxM2fMAQYMTtOkxpr5UlCk1Qrbd2ahisSIdSZYDWDIGkietUPF8RL3lBYkLEA6SZPQ+lV/ivNFztMqQSIDt+IgeM7CmOFx124S0JAMEwJk+ppY8DWxuZuvDOM2isNcRSB1YefnExSlzi1jOv2yRDTDD8vhWa4Ll67AlbcxP+qQPkq7VL4Lh2IFyZC7jRSw2nrFehGbSSkc7Xov2G4rZZsquCSGAAk9D5VBJcrjg+CuC6pe6xgMYygD3W+MU3S7MeH02pTlsloe5q7L0zW8KVzUuRNC010H/AL007Yawdon9aQbHjMQD0EeEmf7Uc67GotjvimLKWblxd0RmE7SBIqicte025axFq9cCgDu3AoIzWyRM+a+8NPEdal+O8eU2r1sI5JUr5agj5Cs7wvA2VlYsuhAga+YOvjERUSyI0hF+T68wuIW4i3EYMjAMpGoIOoIpWss9iXMOa2+BcybcvZJP3J7y/wALH5EeFanWZQUUUUAFUr2mO160MDbuW0a+Czm42VezWJE+LEgegarrWKc2m5isbdvLkyq3ZW80+6hhiOgl8x+VNBdCV/2T37uU271nJAUlXJMQfvZdfQ16PZJjMx7+HACwurESOpUrpOmxp/yrxC/hL6syA2mlXhiI/NB3ir+/OOGBiWPmF0o40P7DLz7HcWz5mvWxPvQ7ZgYjutG3lXiexbEEMr3bZgEW3kyOoDDL3hPmOtakvOGHIJ7+n5aRTnSzrKuPkdPnRTFzM4tex3ExZDXbLBGlveEiCP6/GlLXsbvIzsL6ZWPumYC9dxV9xfO9sf6dtnPqB+tUrjntEuoYZHAI1B0HnBGho4WH2Gf+0DghsDC2nuBlCXShUEgaroZ13Bqu4fAWP+sNUkEqdGB93U6etbJgeGpxfB9sV7N1d7a5SNBoeukelVjiPspuKDN+0cu2uWfVmMD0qk0tB2U1ezsdndtuLjle+jdDrMn+m9P7AtvatnJbz33csSwWAGjSfj9KX4by+qFxdCM4bTKwcR6jSo69hUKWs0QbjI3gveZvhIFE8dpNDjKizHgliwtsLabO4zFjrkEMBGwnz8CNKY8Rs2sOBaRlz94AsehOoBBpjxfEpA7K43Z5VtkAzlAJ3U6EEH4RRzJcW+tsWirBQ5JmCFkSR4kx08Kw+uSlT2aKS4jJxhMubPaBMdxAzER5tMk/L0r3heOtZ8lu2GzuqntFQAAnp1B16VE8T4cUuKijMSJ01kb7b/CpXlnhpe+SZFu2yO8rB0aYjcetaOFLbITLjhC7FioMW3yA5onLII10y7fWpZMO/g0mJgg9QdwddKhrVpBcuurEi4xaDpv4RB+ZqUs4jQQzdNM0j0hpFH1ZatUJyiS3Bc3b21YsVzMPd6ZGiY+evlUjb4In/Vb+T/8Aqorl8k4lWDakmdAJEH8MD6VabKaV04cXK+aM5NeBinAUJjtTt+D4fipT/gAy5hdbQfh3+tPleHC9SpM/FR/WpIJpHlFavFAkqeE5fW/bLW78Zvygx06N5VH4nk1Va2pxB+0uFM2QaEBj1bYwasfK2DUWB4gkZphh0Enr6VCWuRcNiruIuXGunK4UHtDq2UF2gaAy0bdKylii+ylNoSuez+2UZhiTuw0SZI8AGqO4VyIl5mti/cU2yJBtg67j729Wjgd+zhcKFy5YtkMQGPeBZWneDIJ+Ndcl8VS9cukFpL75SAQBG8R4ab1P1QQcpENgeQTg75xtm+z3LJzZMoAYRDrM9Vn4xWsYe8HVXUyrAMD4giRURYdc11SAsOB+8WUHXz1ijlZsqXMOf+RcKr+4e8n0OX+GonFJaHFk1rRRNe1mMYcdx3YYe9d/AjMPWNPrFY2uNKJlgGNNTMncnTzk1ovtPxGXBZP+rdtr8Awc/RazK3lOXSTrsI2n51SFI4TFsWgkHwMdfnS9jFE6EjfXzj9KUxOHKkKQBmUEK2hKnqBGvzpiOZWtjPYsoAJl30LZdCqFhBbyFJz/AGqxqHvRLWbdx4YIzDxE7fKkmLhoIj1GvyNecD9ol0mLykagb6+OwEZfHWr1w7iNvGAhgr9dRP16VhLPKH6ol/TfTKA98yRsennT6xgLmIWBaLqdCSIXz1NXS1wuzbMiygPiRJ+teYziAXqPSs5/NX9KLh8ZvshcFy1csWbNu1e7JRdZ3C94MNO7J2HmKjuK28LaV0xeJFyXzlXJY+QCrrA8Kt+GvFrSHbVoBETqPn61g/OzAY7ETp39vgDtXXiblFN9mUlUmjzEcVFs3DayhczlJGmXWAB06VFWH+yE75y51iYU9QfOkL2KBG2wj/zSdjEAsNAAA0+c1rLegRP423b7LMgQM2TXU+W56xSfFOHn9nsQFUxdadhEiIpjZCPbVcwBJOhPUAkCPD+tPsdiAMPYyglUFxCxG5O8T9PSsXqSr3/g0XTIDiACurqzbRmJ1Jjp5U64NjftHZ9yN/SfDxpHGkG0gHQ/rRwt8rsNzoBpvvNarTM6LdZxPjl+dOVx4/t56/pUHYk6wJNPbQnXT41smyS28pX5xNrSJb+hrQcPWYcoNGLsfvePkauXEuNJaKh27NcwElgC2nTwHmYrWMqTsmidib6bGEefmkV3gMYUsm5iLiaFmLxkAXMQJ18OtUq5cD4myLQuXUvM4e4LjsBqJylWgCenlXb8KdrWVrambkQ/aMrLAaMpbfWJPhWUso+JLcP4ucPh3Zk7qs8M9xVDd5iMs7yCIqxcoWiMLbJ99wbrjqDcJf6SB8KqnH8BYVblprNspb7OEYsV1XqM0T0EVPKf2a1edJAtJc0e4WBAVSsA7CSRHlWX3J2vQ5QdIpvOXE71g42wiIU0vMXYg9mQCwAHQlY9WqZ9lV3Phg5AGZmIAmPw+vhWf8+8WfEXFQZS96xbUlSI0bM235jtNWP2L8RUYVrZPes3WnSTBGbb+E1adsGqRoPEcRcW5eyBf+U0kmN4gwJAMb0ly7jr7YpXvW7dsYi0QMjlpKHMuaQNSrtEVC4/mbDvnCXGDXLdsAZDmBzmZHiAwFKPxC4MVhTDBVvhDNvKApm0us/m1qZVQopmjxRRRWBZQfazc7uGTeXdvkhA282qg2+IG2zMpUsAPORGunTTQ1dPa2JuYXbRbp1Mf9PY+NUB8SgJzKIJjQRJ/eB1PkafG1QrqSZIcRvvjcNbe0T2lt8oVVBJU6fAgGZ8qbYL2bYgsrX8SiIDORjmldOiwAfOagcSGsB7mEvdomucLqR0JHkDULiObsW41uKw2mKwWPJBcY1R0uUJ7Zs3COWeHWQC5GIbUd/3Rr4A7+s1KrjcMhyoqLP4RH6V8+4fmm/b+8uvSP8A7p1Y5jxT/wCmpYeIX+tZzwZZdyLjLDE329jbDasZA/MR/WojF8z2bU5Qqx5a/M61jV7F8QIMggRJEjb50wu4bFOYYgaTJYbTvUx+JLyweeHhH0JwjiwxNhXUmAzjx2I2rCvaK/8A+QxOs98T/KtWHlmzcWxgyHkWr953gwDoABOxOhNUvmriVy9iLnaRoxiBH13PxrsguP8A1OVu22RjXKTS5BmuZrw1bkIcpijIO0VM3uJzhLVrTQz1n730qu12jUv1MaY8Q6AUvhN50im/bSNacYZ56amtkInLF0HpFPkcTtvUFZvlTt8zTu1ifGfDQVaJLZysinFWpJgEzO0ZT16VBc33CmLU2DbCmAoABAjXNm1knzp5y1eBxNvqpJHl7jUw5twa/s4a0qqEYFgojfSY+VElyixp0zYeR7zXLc3ApuEkyFA1O5OWNzrU7iLqi5cR7bhLYDG4NtY2nU71g/IfOWMw4hHBQdGUEfPQ1pvDPafcmLtpG1+4SIHoZrnjhlxRTluxbnLAtirly3YGYhbP3gPdaYIJ0JnbyNXh8KGIFy0GDKylTqDG2h0MgmoCzzhw+9pcUoxIJzJ1ExLLOup+dPrjWchuWMUQCQMocFfeBIAPXesskHC5NfkalypEPzP7OcNiWa9aLYa+oCB4lNAD7p0iNJHhWT4a5dwOJvWxp2kqzmIzKzDOB5qTAMV9E2sUlzMbdwOyCCoIIB/MOhrLvaTyTiLl9b1oWmtH30LZWLGZg9NToZ8KqMxVeh3yVwUXrKuzK122zIGKjvINQM24nQ1ZOLWScO94hVKsrDIQYh1Zg0jxGsa6VV+VcNjLNsWsipFyXbV5EAaQd4FPeZsU9tWUaI6MsNoTGswPvVPNylpaK40ts0sGiubPuj0FFUQZn7ZrpR8GwAP+qJPTRDI89KpNqzIBPaAMskTI1/CPDz0rS/alwg4gYRVyg9sRLzAm2x6de7VewHKN1QgL29BBOZzr5d3atYxbVpEyKPiraL2iZdxJVhqx6d6SMvlUZxHB2rlpRFpRIEnS5bGmhj3gZitIxXJl1ww7S13hGUyQfU5ZFRt32dXWNs/tFtQsysFoHgDlE+pqvrl6EmVThvA8OhLG2jEEATLjUTInc+FO1XMgBB0EQoAI32jrEVccLyU6adtb0YHQN4EHQjzri3yW6iDdtn+bxP5fA0fXL0FlCtHNAIzROrHKxEdSB4/MEVFYwFW0zNJErm/qROvlWi2+Qbkj7a0BJPusdPlTbFezZ2iL1oxpBDx9Nz5mn9cvQ7RAcFy3MLhlbOYvXT2dsQBBSJP4fOqbzh/7y8cuWSDHh3RW0cH5OOHw6W3xFvQ3GmG11BhRFVPjXs3e/cfEjFWxbZgASj6aadI6VyynGM2mF7MqrytNueyK6GCHE28xEgBGJMeA/vSGO9lZskC5i0UmDHZv1Ej4efjT5x9jtGdqKVUfrV2xHs/VMv8A6oENtFlvGPxUrhvZ8r6DFCT42iP+6n9sF5C0UYUqn+a1omA9mAubYtd4H2bd4+C97Wn/AP8A5CyqScSB5dkZHhpmkz4VX2w9j5IzJLxnXXzNSGHviDI8P88qv/DvZP22YLiRmXdWtmT6a7V7w32WreU9niwWXe3kOYDbxqlmh7FaKvyzcVcVa0nvHUH8rHWpbIt206Fj3hl8v/M1J8I5RtWb7AYueyzHL2R7xCtKgzIO+tVz/jFi2FDNcgxoqD9S1a480N7F2RXL3C7yhjkYjbbzirVgeG38oi2QJ+9Cz865wXNPD8vZvaxLKdSIUCZnfN+lWDhXtE4Xby5cJdBGxyqY+bGpeZpVAf8AJF8OwFy47I1i+BJ1W0WBProIqds8tZgEuYS++xhpAn4CAfU1It7WcKk/YXoB6Zfp3q8f2w2CCUw17T9yflmqHknJdhf4PfZfwHFWGxAvpdtW2bMgLef70kxGtXu4bKanUjx1/rWX3fbPYbezf/2f/KuMP7UcNcIUWrwJ2By/rNQkkO/ZoeI4ywnIg/mP9BVR5ka7fAZioCg6SepA8KjsTz7ZVc5s3SPIqf60nwvnSzi7lrD27Tq127bXM2XQZ1J2PgDVqQKjakEADyorqiswILnJf/Ti4N7Vy2/wzBW/2s1MQKsXEsKLtq5bOzoy/MEVU+E4gvZQt70Q3ky91v8AcDXX8Z6aM5jok1zXetcgmusg8+FckV7Jrwk0wOYomiaCaYERx8Oz2VRA0q5Jb3FGYamD4VCcZ4k/2YV+7lzQFKqADEgeflU3zEzFsOoc65vshP2hzLoSOkaa1X7mFuYnFW0tpJgFhsoUSco8tRrXh/IjeSX8lJeSVv3ri3rdy4iwUPukmVfWTOoI9P1pKzwsHQsXUmVGvdBBMSfifiamMbgTevhLh1JAGWNAo2zdAOvxpLA8MtyWNw/ZvDtc2J8Pe303Fc3JWNEDxW2iMCFJQToDIBiMwI6DTQ615g7StA7pVdCQZBnX1gCJmnfEeEgLcuqO7oEKEls0gy206SIqGwSgwzlcgMNoe8d9QIMgfOk9qwkh87/bh7ZbP0IMD8OURoF8hVoOKZbaO4IW1aGXNqWuPoSY0IEQPn1qnYriDL9mmtrNmgLDsB5TAHxO1enF3HBKXHFonPkYrmzEDqfkRVLS2JFt4JA7LLdIDNMxrInMkdFEST4RTLjmJFrFstlwn3lKQCcwkievofhrSfD+JW+yY3izMTIAULGgHvQJMTTfinYXe/bBDKtoKhA1AzBtz0ygk+FK01SGl6H+Mwr52fs176MxGhCnsyS2YdDoYMET8vn7i1/MqQJy7kD0r6C4OpuYUKbgY53BObeVaQ30ielZ1c5PcWslsoDMiRIE7gVrhlGF2W1x7M3uXG0Gwj0+dLcNugMM0ZR49fL1q2XOQ8STJe3MyZJj9KUX2fXCZZ7foAQPhW/2w9i5L2V+3jgrsDG8+P8AnjSljGy5Akkidtuv9anm5AckRcUR4qx0/pS1rkh7YIFwFvEIdfjNH2w9i5IrHEOGOrKQjFD1ERtrsdPU0nftNaCqdB0J2g7QR+tXQ8qXltlFynNtMwPjH09a4fkDtFUNfIIEEASPhNSssfLDkvLKrb4g2maZadtquHsewIucUUhdLQa5P8OUfVq6s8h2gRNy4SNNRH6itD9lHLi4e5iroJM5LQJ8hmaI6d5R8KpZIvSGmn0aLNFe0UygqhcVxgwmIvWypIuHtrfh3tHE+TCf4qvtVD2k8L7TDi+ol8OSxjc2zo4+UN/DWmKXGQmrK/d5ifYKF+v9aZPxm5P+ofpUC9w7zm6iDOlNjij4V1W2RRaLPH7w+8D4T/8AVPcPzOuvaL/Lr9OlUlb7BiNtJ0+FNTfIOk1Sb9hSNJt8yWDvmHqKcf8AGbETn/2n+1ZguLIO8iOtOrOPXLG396blJdBxRfuI4m23ZOvebvZHjujUbzpGs0+5aCiVQIrqCzkAieupOuXYbVSlY3bNj3u6bhEaSVKHfbY+sVZOBY24ivAHfEqGbVyDO5+ceAFeRnf/AKOyujq/iRlIsi5dJEvdkBV3JgeBOkDoKZ4HF2lzG6wAKldpliJUnwI1Hxp1xVhh8IEW3le4SXY6SdJMfpVR4/bK3SiAhGyu7RID9mmaPHUx4TXOlydk1bLL2D38I8NlVHXM0x3es9SBodPOqhiR2RF1dUtXVnfI+jSWB8Iip8cTgYkLcAfsyVthgJYL7pHQEEidpFR3KPHcPewz4IKWulGNsnfOVggz161cFUQXSLIXw+Jy3lyi23d0gi2Y9NUPh/ggeO4abjIGEqIEaLOmoBPTwk1Mct8CfA4TNdyi3EvuTbfVc+vyYfGq1f4gW95wwA0I+6o2g+BB/SlNU7KsQxNy4rkIYBMQTKzrrHrua44ZjLjqxe3bR5C6NAKkMNDOhAPrUjewoK2iSSqyyEj3Z3mN5P0FRGKsYkvbULbhT3c2YN+8G+v0pKSKTV2W3ks3NC8FELxlXKGPZrrH3iNR9aTwuKV2CIt0sdgVjxOpmBsdKfcr3ywsApFvtL0Nt3svQ+Z0ilbnDZUdorqkjvFSBPT60PfgWfbQ2vKEYC73STHeYLH8xArm/bXNFu6DG4Xr8xqPMUpewaDuNLhNiWzfWNaFVVEKigf551HJJUYaR02Du9k122naqphlAYsPNQCM3pNNsSmIUlXKBhGUhD7u/eViRMEUxP7SLtw27920hWVCHQkAjWZA6bb09wV68FCXmN0xIuHQqeqEAd5dyCTIqrjx0Vrie4ew8yxLGI0AUbnoBvEUnicO7Sq3GtgiO6QPOdacz4iaAPKs+fki92MrWG7LPca67mCTnfN56AaT0rSuUuGfs+EtWyIaM7j87d5vqY+FU3guA7fFW7cdy3F256A9xfi2voprSq7MK1yfk2h7Z5FFe0VsWFeMoIIOoOhFe0UAYlzJw5sFfawABb9+00TNsmI9VPd9MvjTLh+Nlspg/T/Nq1nnblwY3DlBpdTvW2/N4H8rDQ/PpWHriuyLKwKusowY94EaEEZehpyloaZOcTVIOyzsfP4VGjDkgRB8x/Wo69jkO87ay0mkBiRqBPlrt/elGTiuxumyXfhjGJgGOhj9RTe9gWGwOnmDTb/i3TMQOpB1+NJW+JKNQTrv3vr9KpZpiaiWe3izbwtpHUa3CRJAynMonU7RE1ev2i1dsZLYCi3oHMayJLZhsJA18xWS8a4yFwNtQpnNdIY94DVB6QZqH4Ljrl8Em4QqCMikwOsGZgE67dKwmnJuQmqNX45iCbal1LOCVJmR+UiJ0+Ph61VOdrl5sQ2QHtlecn3UQKpjbed/KmqY1gAO0bKSF3326+AprzBxHKovrcJ7R2Q9ZywBmG8EAGs43Yq0PuHcvuXXM4/arpzF592TAHpPzqncPxt7AYv9ogd26w1GhILK2vhuKleG8/FLguOO8SzOYmTlyqFHTr86fYdbeP4eFbS8LjMW6S7E5Y3Jk6VorX6iVrssuO9pWGxyCxcRrOeFJ97UwDt026ede4nlq5Ys5BLCcp6tA9wT4TqY8BVM5L5XuO9+2yS9tC5PVMp3B+XrWi4rjD3AnY2jkyJqwyzpuCSJ2j41GRV0OPZVV5jCqQ4uKBBlV0ZY8emo6+BApbE8z23i04KkKzWn0YBT3iGEx4a7ikuaeXruKwq3LILsjMwVRAy9RHUzt5UhwzldbaozWy3dOcNEq5AkjKNIERM7Gp4w7LosPKONcXcOugtli1tWUjvAEkmdYPjV0xPGrj2sjayBJ8/Ks0wGIuWcbgrSqyhHNsroRlK6MCRqSN4HjVyBHUfOs8jcevJGWb0KMfOuSwjSgAeVekj4elc5gcg+RrknyrrL5k15IHnToQLtXN++EBYkwB4fQeZ2Fd/LXaaleVOFdvdF5h9jZbufnujSf3U6eLfu1ePHzlRUY2yw8pcJNizNwfbXTnueR6L6KIHzPWpyiivSSo6AooooAKKKKACqNzzyurE4u1bVmj7ZMoJdR99RHvqOn3hpuBV5opNWqGnRic2IlMhG+ijX5CuDibUgd0fCrhzbynkdsThreYHW7aG/m9sDr4p13Gu9btKrAMuUg9RPp8K4ckeD2dcKmtFUxHGGTFFOxAsQTmKRtOoPWTFMV49iHkJh1B17xUnNMxHd6ee9aEFBgGCB4ya7NoDYKJ8ARSWaP7R/V+Sg4pO2OCXF5Vz9oIKlTGZCVjSfU+FRfHDaw7FrIULEBAIJidSRuY33286nPaTbt9pghcgKVvSddO+sGs54ojG4SO8u4I2PSQPhXXB8kmcs1TZO8L4u1wd5VAG3iYGus6D+9SNjE4Y4Z+1TMwVmtuxJXMN1BGucjUfumojh3CDlAnKbiaBpGaVYkKRpoRGvUiveYOF3MJh7al1db0MREMjKCYHwciaHV0SVzLmkyNNaf4XiD2mDp4htOhGxqMNSPDsM9zMFG8CPj861FReeXOfhbQoR9rdhXc7ZPP4VY8VcW/dtpbu3MijNB0zqegOwCyflVLwPDkNy4ilVZAFLMCIUAFjPkN/hFPMZfxGBQsuV1JIt3NwyERp+YaadQRXPKKvRUYJLsnOYOO3LK5kttbRWAY6gn+kGN/1qJt85O2JVrCQGnMWc5WJEBgJ8JBEb1XrWLxDrZBZmENIUhjppBHT9KgGxj5reYkBIiNNAd/Xzqo40Nmw4G0bmLw1yQ4V4JYarp9zUnLuJ2qwWZgaVmfLPEb7Y2wxRmt4i4rQZOWDGYEaA6Sa05BA1rmzKqRhmrQWjM6R0/wA8q9Fzfr8a6VfgK6+NYmInI3igP5fGvUU/Kl+G8PuYhzbtGAD9pd3CeQnRrh8NhuegNwi5OkNJt6POG8ObFXOyQxbWO1cfdG+Qf/sP+0GfCtHwuHW2i20UKigBQNgBtSXDOH27FtbVpcqr8yepJ3LHqTTqu+EFBUdEVQUUUVYwooooAKKKKACiiigAqpcx8pZ2N7DQtw6vbmEuHx/K/wCbY9R1q20UpRUlTGpNO0ZJbfUqwKXF95GJDL6jqPAjQ0s3r8ZP61oXGeB2sSBnBDr7txTldT5Hw8jIPhVL4pwjE4aSym9bH/MtzmA/PbGo9VkeQriyfGa3E64Zk+ykc+cOLixcUAlEuGJ6Zhm0IM7is+xeABw1y5a1toyAme8HM9PQxWs8yYF8TYsNh21BcFwwKgEic06xodPpVa4dyi6FUuEnD3nzXlVR3iuoCAaqDJn4itcc6ikzDJFttkViOOBeGLbtMrgXdFdcz25QMGQnbv5vHUecVVuJ4XEvbF9wzWvdDdAdRqNxsRJHSr9Y5fWxibyon2V5GWcsm2rH7sgwwGnwmmnEOA3rWGuWAHZbjK63ASSUIzFSCRrr16g1fJJ6IUX0UDheB7V8uw11jy/StD4Vh1drbKAqKAkKoV1I2zfeM75jUZd4NftYZrighVCDKACBLamdyKT5MNwY2LgIOZRlYabr/QiPWqu9ovjSJT2n4HsMbiGtkWlyopybkNbAJIJ2O0/Sqnw+4gSbxe4qwVtkkKYBXTXcSOnSrZ7Zrdx+IXLyjuhba5dTmiRMdRIiobEcrYhbVu8EUkKoyEaQfI777abUWvIiwct8Rlhbw4tEIrMGjJJgMYnY5j1pweGYPE27F64ods2XLb7iFpE+qgz4VQcQ9y2otEFezcz0PejQjr0/SpdMFfuqyWVu20tgFJBULMySdtYqHHzZM1rRcOH8zW0xdnC4e2ls9pkuBFgLruCNGBGkbiTrVntnQaVlfImDKcQsse8e0ifE6zPw1rWLe3WsM8Uqo55qgsmZ08tR+ldMwAJYwBv0H1owqtcbJYQ3WBgxoi/vPsPQSfKrTwjlJVIuYki641CARaQ+Sn3m/M3wApY8Ll/AowbITg/A7mKhjmtWPxHR7g8EG6qfxnXw8aveCwaWUW3bUKiiAB/m/nS9FdsYKKpGyikFFFFUMKKKKACiiigAooooAKKKKACiiigAooooAhuJctWLrG4AbV069pbOVifzD3X/AIgar3E+X8YhzW+yvASRH2dyem5KH5ir1RUyhGXZSk0Yvd4zesMP2nCXEdoVmZe5G3vKcu53mnHEeKqyKBNtoklSpnTTYkf1rX2E71EYzlbB3TL4a1J+8FCt/MsGoeGPgpZH5KenD0ayhJnQEE6aD/z9aa4rg1kXLRUAFrqgyI0AIE+VW+/yZYYQGvKIiO0LCPCHnSuG5REKBiLoyMGWQhgjb7lQsLTuwcxLmXA27jBHQaKNY0GvT+1RF3hiZEQAQZyxt0O58fTpVmv8Bd9XxNwkeCIP+2kl5TSZa/fb+ID5ZVEfCiWFt9k8jOeKcD+0NxFts2upGgPyjodagsTxK7dz2bf2j5gO4DEKI0VB4nwrabXKeFGjW+08rjNcHyYkfSpXDYRLYy20VB4KoUfIVUcKXYSfLswblP2b49r9u+1vsgjBwbrRmjX3Flh8YrVcByWmhxNw3j+Ady38VBlv4iR5VaqK1cU3ZFHFmyqKFRQqjQACAPQCu6KKYwooooAKKKKACiiigAooo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10" name="9 Grupo"/>
          <p:cNvGrpSpPr/>
          <p:nvPr/>
        </p:nvGrpSpPr>
        <p:grpSpPr>
          <a:xfrm>
            <a:off x="358573" y="3439768"/>
            <a:ext cx="1651511" cy="1931727"/>
            <a:chOff x="5796136" y="3737605"/>
            <a:chExt cx="1423987" cy="1789861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3076" name="Picture 4" descr="http://www.dforcesolar.com/wp-content/uploads/2013/02/Los-Recursos-Naturales-se-Est%C3%A1n-Acabando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737605"/>
              <a:ext cx="1423987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8 Rectángulo"/>
            <p:cNvSpPr/>
            <p:nvPr/>
          </p:nvSpPr>
          <p:spPr>
            <a:xfrm>
              <a:off x="5966859" y="5185258"/>
              <a:ext cx="1153000" cy="342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/>
                <a:t>RECURSOS</a:t>
              </a:r>
            </a:p>
          </p:txBody>
        </p:sp>
      </p:grpSp>
      <p:sp>
        <p:nvSpPr>
          <p:cNvPr id="13" name="AutoShape 8" descr="data:image/jpeg;base64,/9j/4AAQSkZJRgABAQAAAQABAAD/2wCEAAkGBxQTEhUUExQVFhQXGBkaFxgXFxkcHBkeHBcaHBobHB0jHiogGBslIBgeJTEhJikrLi8uGh8zODQtNygtLi0BCgoKDg0OGxAQGzQkICQsLDQsLCwsLCwsLCwsLCwsLCwsLC8sLCwsLCwsLiwsLCwsLCwsLCwsLCwsLCwsLCwsLP/AABEIALoBDgMBEQACEQEDEQH/xAAcAAABBQEBAQAAAAAAAAAAAAAAAgMEBQYHAQj/xABJEAACAgAEBAMFBAUICAYDAAABAgMRAAQSIQUTIjEGQVEyYXGBkRQjQlIHYqGxwRUkM3KCkqLRNENEU2Oyw9NUc5Oj0vDCxOP/xAAbAQEAAwEBAQEAAAAAAAAAAAAAAQMEAgUGB//EADsRAAIBAgQCCAYBAgUEAwAAAAABAgMRBBIhMUFRBRNhcYGRofAUIjKxwdHhQlIjM4KS8QYVYqJywtL/2gAMAwEAAhEDEQA/AO1Y8ktDADOazKxqWc0BXkSSSaAAG7MSQABuSQBiYxcnZEDCtmH9lEiHkZDqb5ou3/ufLGqOG5s5zCvs2Z/30P8A6D/97Hfw0BmZ4Y8yv+5k9w1xEevm+o/THMsKuDGYcymbD3systakYUy36+RHemBINGicZZwcHZnSdyRjkkMAGADABgAwAYAhSZh3cxw6bWtcjbqhIBChQQWeiDVgAMDZ7G+lQz6vY5bFjhrV/pE1+tRfu5dfsxq6iHI5uzwZCVfZzDMf+KkZH+BUP7ccvDwYuxCZuWurLSarIOloiponcEupo99wDvih4aV9DrMKGbk/8NN82g/7uHw0uYzHv2iT/cSf3ov/AJ4n4WXMZjw5uQd8vN8QYT/1LP0xHw0hmHctm0ewp6h3Ugqwu6tSAQDRo1vW2KZQlHcm4/jkkMAGADAELNZliUji0l3DMGayqqtWxAI1bsoC2LvvscW0qWd6nLYscKv25ZnPqHKV7gE07fGz7zjYqMFwObjWahkhBkVnkRd2jYam0juYyBqZgN9J1aqAFE3jieHi1oSme/yg1ahl5tHfVSdvXRr1/LTq9xOKPhp2JzEuCZXVWUhlYAqR2IIsEYoas7M6F4AMAGADABgComz8RzUA1q1cxaUhtEjBdLMBejpDpqNbyBe7DGvDJq90cSLibMqpAN2e1Kx/Eq+Q23cd/eewNazkp5/E6rJoEMzEhShpEEhYx0EDurH+lFtQUaWBOrYge8K8TpPIEWOUAgU7BNOowxy6NnJJCyCzWmwd8ASMzkJWnEiyIihCgAQszAlWsnUAKKkAU2xY31UOJwU1Zkpjn8mv/wCJn/uwf9rFfw8Bdnpy047SRsPRoyCf7Qah/dOOXho8Ccx5lc0SzI66JFokA6gVN0ytQsbEbgEEHaqJzVKTgzpO5KxWSGAIubzyoQtMztelEFs1efoq9hqYhQSLIsY7hTlPYhuwkRZlt9UMffp0tIR6HVqUXXlpNepxqjho8Wc5iRw3KmNNLMGYs7FgpUHU5aqJNUCB38sXxioqyOSXjoBgBoZlC5j1LzAoYrY1BSSA1d6JUi/ccAAzCVq1LpJoGxV3VX63gBYkF6bGqrq969a9MAKwBVeIlAiLj+mXaE9jrYgKtj8DMF1DtQs9rHE0nF3CJ2PMLTx2ABJIAG5J7DAECJHn6tTRw+QHS8g9Se8anyApuxsbrjbSoJayOGz05DKqaMKFh3Zo9R/D3cgk+0NyfX0NaFZbHJW8P47lgnPjyzoJHCAiONeaK1K4YNpKkNsCQ12unVtiQE/iptD/AM3ljdXcUeU/3cbKJZdpapVYbE3bCg2I5BkyPxPEVzD6JQsCs7Wot1VpFJQAkt1RMBYF0CLBBwBDk8YKyPy4ZhLbJGjIlu45wahzAKU5eS9TL7Gx6lswOcLZHd445MwveQmowoMh1mlIJ3Lk2QQd6JrbmVKDbbQTLCWGaMalbnAblGVRIe3ssulLq6UruaGod8Uyw0XsdZiTBMrqrqbVgGU+oIsH6YxNWdjscwB4TW5wBXRQfaeuQVB+CM/6y+zyD0P4Yz5G23IVN1Kjl1e5W2Tsy6JHWm16VCot+0QoAA7CyN9gBuaAvGggr+J8E5jxshVQlEjfep8vJ/ywEfMYgDWS4HlI4eXLHlmflRpOWSM6wqiuZYth0WNXp7sSwWaJAp2ESlabbSCLQIG93SAoPoAO2APZ+JRq8SXbSmlAIO2h31Hf2ajIv1IwAuXPIsZk1ArRIIIOqgTS70TtiGwMcM4uk7MqBgVAJ1AebyJtRPnE3yIxIE8VXS8Mo7q+hvUrJ01/fEZ/snFNeN4MlbkvHnlg3mZgiM7eyqlj8ALP7sEruwEcJypVdcn9NJTSHvXogP5UBofM92JPqQioqyKiVNIVqkZrP4dO23c2Rt8L746BQcT4bO0kk0JdHaFFCtJsCHJYaQSobSTR7WbvzxA/kr5clnkVpBOyaIhoEsiFQ15gs8pCmwqtFtbUE3LnfBhCeEDNSlJI5JDDzQVLSqwCBo+ZqNffBlDhaJAZjWwUiSBp+C5g5/NvHGFWSGiZNJRyyyqulwglU7JqGqlGob9BEcGdcUN5TwzMiG4FmU80CKZ47JeGCNZJCq8sEcp16VvRJ62uJZC0LThXA5I50LIto7u+Ysa5g0WhUYVq26bs1UMdX+F79SPfoarAkp+J5YJKuZA1EaUcHfSrHTrS/wCjIJBaqtQbshcU1oZokosceeWEHjdciTV7Ndf9Sxr+Wm8d0vrRD2LGWENV3tuKJH7jvj0ysz7+H3+0cwFdHMDAFmJoDKd9tz/N28/NfU0Xv1IZ7xDK5DLGMSx5eJWJ0s2hFBUWF3rbbZe23bbAke4h/J7l45jlmKNbq7JamSh1AnbVY2Pex7sAIzfE+HxpKWky+kRAyAMhPLbqWwDZUmSx66x64AVN/J8lqzZViFMxBaPZWJYyd9lJlJ1djzD+beLAhZLiuUjlAgiWn0qskenSyk5WipH4T9rU7d9JPmMSQavAkquDH7r3a5dP9XnPor3aar3Vjza31ssWxOxWSQOO1yJAfZIp78kJAkPyQscd0vrRD2HuN8LXMxcp60l4mYEWGEcqSFSLFhtGn59j2x6ZWZp/ACrGscTwqFWiGy4ZSxjRGmCiRdM1IKfegzjfVsWgZecA4Icu87s0bGV9XREU82PUxd2ka3O5IHoBhwBUcO8Os2ZkeRCI0ldozIsRMheYyE9LMSoOnSW0sAqjSCCTC9+oJA8GR67JQxa9Qj5Qv+mjlCs19QUxhVFClCjesSvfr+wxlvBAK8vndGgr/Rrrs5b7Ps9+xpo6CDve9UBAHl8I/wBHbx9Ae6hP4zZq5CQC1MS2prFhl8gHuHvDC78o85yNJWEE1Ukr0zF9CH73sxU7H1AHMpxjuwkTUgkd1ebSNBJSNCSASCupmIBc6SaFADUfaNEZKtfMrLY7SJ2M50N5iEOrI26sCp+BFHBOzuQR8hxEBVjnYLMOk6ukOR+JL9oGroEkXR3x6cJqauiuxZ47AYAMANtmEBost+ljADmAIk3FIU2eaJT+s6j95wA0eNQd1fmf+UrSf8gNY5cordgG4mfwwTN8kX9jupxw60OZNmMtDLKRzdKIGDctCSWKm11vttYB0qBuKLMCQc9TEXVokqJPxmOwwBCTJtGKgcIvkjrrRR6KNSso8gNWkeQGNEMRJaPU5cQGekSRFl5ehwwDix1jTpUg3WoavM7rXcjGilWU9DlqwjxFlkZVeTMHLqmq3BiAIZSpUmRWAv3UdsWkELL8AgikBE7UCXSItFpXVKJCQdOtgXHdmPcgYkgj/wAmZRmlAzfTKk0YiV4KQTaC5Sl13aCtRIFkVVACROf4ZlWlkds6F1X0FsqVQlomYgPGTdwIeomt6raosBeXymWGgoZMwy6adQzlyvI3aXaPUTlkJJI3+d8upGO7Fi1kM02xHIjPfqBlI8xanTF/WBY0TWk0cUTxK/pOlEmRRhVCqAFUAAAUAAKAA8hjG3c7F4ATIgYFWAIIIIIsEHuCPMYAiRCaIBVqVB21sRIB5DVREvpZ0mhuWNnGuGJX9Rw4jn2+Tyge/wBZ4wPnTE/sxZ8RAjKxXD8+XaRHUJIhHSG1WpAKuNhsTa9qtGFmsWwmpK6IsTsdAbknVaDMoJ7WQLwBEn4xEpKq3Mcfgi62911sgP5mIHvxzKSjuCLFwtXBbMKJHY6irMzxp2pUVukAADcAWQWoXWMNStKT0eh2kWKihQ2A7DFJ0e4AMAGAEugIIIBB7giwcAQP5NEbCTLpGjAEMukKrg1sSo2IIFNRrcVvtfTruL11Ry0QuH5UcyVHimjJZpFdXYK4Y21tG9alZiBqoldNXTBZqVXe8WEiv8YZvL5NEP2aKWVyQodR2UDUxYgk1YFedjsLIrzytdtltKl1krIoMh48jCMkmSjtR3jCrHR7hgQSh37DVt3qxd9DDzrLMtF2lksM07J/gf4d4w4e7FZcrFHsaKpHICR+GguoMfLprarsgHuthp01mUrrvK3Sa2s+4tsn45yy2DFJEvlSBthtuEutvLf3YxJxltI7lhqseBrkcMAQQQRYI7EHsRiGUisAGADABgCn4x4oymVOmedEer0Xb1V+yLbfy23o46jTk9UCBwPxrlc5I8SBxS2TIEVTewG7WSdzVdhvW2OnTaVw01owzvD9TmLL5OONCKkmIjQMD7SLXXRHdqG2wIJ1p3GSWsnfsOe4ustw9RZepJG9pmUfIKN9CDyUe8kkkk1zqObuSlYlsgIogEeh7Y4uSeooAoCh6DC4PcAGADABgAwAYAMAMZnKRyVzER63GpQaPqL7HEqTWxFjPeJ4srl4mPMjysjxyIGWPVqBWm1Rr1SAEg2KINb7kG6lUnfmMt9iDkvFeU0dOUZSR7KxR0wGxN2FAF7BiCQdh3rlp73LeonyNNwriuXmFQyRkgWUUrqT3Mg3UjtuMcSi1uV2toywxyAwAYAMAGADABgBE8mlWaidIJobk0LoepwSu7A4ZxniJzU7Zh1VS1aRZbQAoFBj5bXsALJPnhOd/lR6dCj1auyHwzJu56EaVwdRCgWuprA9F9N/S8RWr2SjKVlsvfERcVq9Xv3Goy/A52Z0D5cyJp5kazEst9iw0bD4+/50yUEk23Z8baMlYvX6fUjxcJzEhMawSMdTR6gCI7VmRm5hpdIKH0bttZANioNNST039oPGwcNd+R1vIwFI0QkEqiqSBQNKBYHl27Ysk7u55SH8QSGADAFB41SR8sYYmKPMSmoCyF0M7BeodTKhUGxWq72xMZKHzPgEruxg2/Ry1cyXMFpCGaSh7TGuztZ9bYjfbbGbEdIqEW4xvb7d32V/E1Qg20tjC8SyPLdomYOV6WK2BqrqA89u17b3tjZQrdbBVErJ7X5cCWraM7X+jPPPNw+IuYzptAIxWkIAApFAAjtsKI0nzwqpZjI1Z2NVisBgAwAYAMAGADABgAwAYA8JwBxjxlxsZvMsyVy0BjRhZ1gMeu+xBskV5VucWtWVjVQjZXZM8M8Oacanl0RhtICBdW3cNakKKIIoX7/LHm4zHqhUjTS1fF7W7DQlJptcC+iykMMkgVZ1liQsjmbqkBI1FFVya1UKKUSKANY0xqVZ2aas3bYyTs9HwNR4d4g0qaZN5FCkmq1qwtHqhR7gih1I2wFYtfP3dFFrFtiAGADABgAwAYAhcazaxQSyOxRVQ9S7sLFDSPNrIoetYmO4tfRHDeHrH2lU6Sh9m9mtaJo2dtXqLIsEYrqOe8Hrfjy1/j8M9OUZZUkrdiNhwnw4qRD7PmMwFe5Fs6SxYWLoKbqgOxAAHljyY9I58QoVqUW07X10t42OHStBtNmPyuYKIZFnZFZRCzBluR3HNlR3YFg9RvbalZS6770fs6sKU506drpa/opllbjG52DwJlXjyMKuCGIdqN2A8jOoN72FYA3v6748vEuLqvLsZpWu7F/ikgMAGADAGd8Y5l4/spQgEz6TqUkG4Jiq7EaSzKqhvIsO/bHShGcZKXIJtNWImTzLPE/MbqV62Fb6ELL7wrFlv9Xfe8eJ0tClCnaL3Se/E24ZyctjnfGeFnMZ6VU0xohRWcrtrZQ1AD22Ouz28yT2u7CYr4fBQc/mbu0uxd+yVvwjucc1RpaHT/0f5PlZCFNRYjXZPmdbA6f1NukelY9SU89pWtdL7GB7s0WIIDABgAwAYAMAGADABgAwBkf0oTOuSOk0rSIsu5sob2WtzbabH5dV7XiynudQSckmcsgj1Mq6lXUQupuy2as+v139ccTlli5Wvbgt2bm7I0XhbKzQ5kgh+W0WokI2lt1C7DUBIOrYE7b2RWPK6QlTxNFRjbNmsldX7eTt73EJOMrvkW3FOOR0XB1s4RaOmhFeosQwAV2BYKrHsVahbY3UKFeFJQb1Wvjw21suLM7yzldL/gm5PjkDTRrAXjnPKGkq0aMh0kKwakI0ydNdQ3C3uMMNDEJf4i01vqnr2W1OauRq8TeYuKQwAYAMAGADAEXieQSeJ4pASjijWxHmCPeCAR8MSnYJ2d0cX4/w45bMSQksVUgoxFFlKKdW2xAOoEjYaT6YiVNv6UelRrpxvJmv8McST7OvMDAQxW2pSNlLp27k1FfbfUvrjw62BfxmqupN6dtk9fMjrlkduH7Hp3ObEQSNRBMHj3P3gZiUltNJQBEVzq1m2AFbg49bD0FRk4cVZ9luHmY6k8yub3FxUGADABgAwBnOMZ5GnCNbCLdUUai8nqFG5EYI6vZBeyQUsc1IzccseO/Yv5OoWWrKjjfFqyUkoXRM0LugYraDT0MwtgNyuwu2YKLJrGHD9HqrVfWJPm9bdy4+RonXyx+V2DN5ZJZY4g2jVJdhULDoemXUpAYECjV7Y8no6kp15J3yapatba27uf7NOIllgnxNplMssUaRoKRFCqPQKKA+gx9M3d3PMHsAGADABgAwAYAMAGADABgDI/pKdGyvJ11M7K0Sjc9LAsT+VNNqWP5gNyQDow1GdWVoorqYiFBZ5uxk+GeB520SSNEACCYmDMJBv0s22gdj7LehFd76mBbi4qdnbdcAuklOzy6dpouE5gI7RsKdZHYg+epi5I9a1j5FT2YY+OxuHqYWtGc1eyS8la/ja68t0erRqRqw+XiUHhfhMxkeIhUiicgyqOpwCQoU3uNhuQQKI/VH0tXE04wUkrt7cjNKilbLK/NcU+X6NbM7NKv2fls2XBvXZGogARau6sVsltyvQSDdGMBhpTUpS0uZ8TVjGyNHkc0ssaSLel1DCxRFjsR5EdiPXESWV2ZCH8QSGADABgAwAYAZzebSJC8rrGi92dgqj4k7DEpN7EHP+IFWzEkzUsJ5oVpVYQurRxcxZun7tW0MQ7Crj89YDUwdOrUkk9Vl1XNX25tcUXPNGK05mt4HwkxnmPy9WjRGkQqOJNiVU92LEAlqAIVBQqzbZRVl4t7sqbuXOADABgAwAYAhnhsemRVXRzdWtkADEtdm63O574nM73Iscx/SbwFsvGWhaQxvqLKS7kHTp2/W3AB3OnXuAuNNKq0rF1CFOVS1V2Wv209S0kzfKzUcjkCJNIZia0trjDEt5ALOrEnyBx8/0XSSgqn905L0dvVWL8TK7ceSX3NoPEGV1BftEQZjpUFwCx26Rfc7jYeox7PVT5GK6LLHBIYAMAGADABgAwAYAMAUXiLxEuXBVaaWr39lB+Z9/ovc+4b414XCSrO+yW7MmKxUaC5t7IyfhrLtLmDLKWd263Z++3sJ6ALfYUPaNbnHtxgqNG0eJ4zqPEYnXaPv7my5y6tF9VXXusix69sUG+6vYq+O8LV6lWPVIukEA0XQE7e8rqLL5g2ARqN4OkMK69FqGkls/wAdz4mrC1urnrtxPeG8FVU+81sxJZgZZCovstaqYAACz3ona6xOGwVOlTUWk3bV2WrFXEznJtPQX4ezoliBCLGBsI1rpFA1Q7bk+Q7Y9CUbJW5GGnUcnJS3TZK8J52N0kRJEYrPPahgSv37ncXYFk48bEr/ABGerT+lXL3GcsDABgCNxHNiKKSU7hEZj/ZBP8MTFXdgZTgHH8xpcyo0r6hrRQEK6jsURjaKAaZHIIMbMC+oEqk4J66Lh7+zJUG9i/8AD2deRHEhBkjfQ5A2vlo+3u69vdXxxVSqdZBTXG/km0vQmccrsYLxmRNnIWdjprNqikmhoky8HbtZLS9XenA7AY00arVRQXNX8VJ/g04KF6sb8b/ouo8xryiAkEy8pSPXcGUfEKHv4Y8jozDyjipwe0ZMsn82VcfdyTwDOLAIwGqIlYpE8o5WoIw9NbMFIFgs6HbrJ9J1HKrKnLfddxknCyujX4FYYAMAGADABgCs47k5JFTlBCyPqp2KggxuntBWo9d9vIjzxXWpKrSlTbtdHUJZZKXI5lxmUq+ZjCibMbRwMBpXX94Z1DbldSsIRexaGO6NV6NLoxLBRjb5efJp3T8WZfj4vFODfzfe/DwQ3xbiz5mKeadIwEbLs3LvSwlMkJJBJJoGMMexCA0Ow9qEPha8c2qa+55dSp8dhp5NJRenev2bbwFxwyKcvKxMkYtGY2XS63PcslgEncgqdyTjzOlMF8PUzR+l7fo0dF434mlaX1Lf9mux5Z6hS+KfE0OQjSWcOUZwlqF6bBNtbDbavM7jbHdOm5uyIbsHAfFGWzdCJ+oiwrUCR6ruQ4HnpJra++JnSlDcJl1iskMAGADAFL4m419nQBKMz3oB7ACtTsPMCxsO5IG25GnC4Z1524cTNisTGhTcn4HPc7uraiSXIDMe5LsFJJ9d/wB2Po3BU6eSPcfMwqSq1+sn2vyVzTeEk3kP9Ufvv+GOMTwRf0ctZPuGlzgbOsxakj1LfkAiNrv+1q+mK4q1JvmX1J5sVGHJfcbzH6QMqBa62FXZ0qPmCdY/u3jLnR6SoyMxxT9LaJ7BiHwDSnsD3BUA7+d45zssVFcTHR+O56dsqkzctdTtWyrqFuxQAgG632BOJ62dst9DlYWkpZ7a+JqvAGfzc2eaHiS2rQs8UcoEg1BwCQx1aGUK6lQRRBBFqaiLu7M6qKyujoHFUkiVRlpJEkd1Chn1JQ3YkOr6VCg7KBuVFi7xmxjo0afWTXZ4s6w7qVJZUGZ47LzBEssTOTpOhdKRsSAiSuWcozHYdO5FdyAfPpyz62su3d9xrlFI1UIbSNRBahqIFAmtyBZoX5WcH2HJ7IgIIPYgg/PBAocv4ShSPlo8ygCkKPy9FeztGFWSv1w1+d2bltSeqv36/cXa2InDc8cs7iWlWxz/ACVGrpmX0ikA73sRvRV8ZqceqmqX9L+l/wD1/XlxRbL545uPH9mC45nGOc4fGQd8s5c+RZhHI23fVqQE/wBYY1YKOapUm/7rLwT/AGa8H/n012P36Gz4fkEjAIUB6Nn4m2r0s1dd6F49NRSd7amupldRzS3IEGWk5ky2dEg5Q29l3eeSN77juq/ELWPIxVF06nXL+7/1aivv6XPOm/mcH73ZvOH5rmxRyDs6K/8AeUH+OO5KzaMiJGIJDABgAwAYAZzeYEcbyN7KKzH4KCT+7EpXdiGcdy2SdoXzLEh0kjXUD3eTU0hrsTq5bD4msfXySVWnh+GWz8V/B8vDN1FXFcc6a8H/ADYkRLcrxgaRmIX5akbAuvMj29FeMoPeMZpu9CMnvB2fd70NtOKjipRX01Y3Xfx+9yFwTiJhkjlWzyyGAH4kIII772pZd/MX6Y3Ymgq+GlS4rVfj9Hk4es6GKjVeilo+x7PyevcdqhlVlDKQVYAqR2IIsEe4jHxTVtD7I51+ljKpmMxwvLSlRDLmDzC5oEKFOgEdQdxaqRW5q98a8Kt2cSOVcTy02SzzZXIa8zGArmJVLujUBICAuqNlcNXmAVJs41nJtvC36U32jkYErs0c9hwe1CTuao3qDHtuMUTw8ZbaEpnTuE+J8vOQobRIe0clKx/q70+2/STXnWMk6MonaZc4rJDAHL8/nufK812HPR7oxslfHd/i5x9PgaPVUlzZ8r0lX62s0tlp+yHmKoE/mX9poftIxpnw70ZaP9X/AMX78jQ8GnKQTspAYDUNQJUUD5L1N8APT1xmxXA9Do3ZozMrfcmjvoIsmzqqjZB3Orv77xZdKjpyM6UnjEpb5jL5bgOVzHE+ILmyoUOeWOaEYai7PItsAVRVZiKbfTtV48o+nK3h3D+TDxbIy5YiVESYsZAzLHDmIrQEIASUkY6xV0NhgDdcXhAbMhzGn322oBRJk40kLFKoHRFnwgG9rH51sBSZCQT8Sy0eWzKSlmzcyEFgFWfS4jba42D6yVANbeuJVRU3navYqrUutg4XtfibXLcJz/2oIE5a6Dqlk0yJud9NOG1Eqg3rY2R01jL0n8PjYRUr2XBaanHR1Kphc13dvj2EefNzgkPHmHq9UaxSUehtajSvVQLLY1C+Q4/Fjx8NhZUnaKsteN+Pb4Nf6lyPVnVUlq/fv8HRuG6+THzf6TQuvt7VC7ra79NsbJWvoZkScQSGAK7i/DOaAy0sqg6WIsEHujj8UbULHuBG4GIaUlllsE2ndGF4xwUtm44yqc9MnmZ1CHbXzYFRVJUdOlBGTQsMdsX4ZdVTSvfXV873bLIVnCqqi4BkZXlZadqIBsE+zj0D6ifVxp5klr+TQZFOlz5faowPgIo//wArxgxb37vyfNVnes/fAufDaVlMsB2EEQ/9tcV1PqZnRZY4JM14h8TxIskcMobNIy/dLRckNGzIAdrKP9NR/CasjFL5p6LmctmYl8bTM0JaMgJM7OikAuCZFhQUSWrUhsC2aqAHeuNak3li73Xv3wOM50jLuSill0MVBKkg6SRutjY12sYNWZYOYElT4rhkfKTJEut2TTpBAJDEBwL2vSTWLsO4qrFy2uVVlJ05KO9nbvOdw8XQZCXKuuiVpUYM2pVJE0e0m1wlVUA6hXSb32x9JVhNVfiYfNG99OR4WHq0pUPg5/LK1rPnz9+FzQ5Xwupjh5rFpIjatGSo/pOYq/rBWApqB79rIxglWk3JrTNuvU9aGHjGME9XFaPwsVniDwkqRvNA0muNWZYzpKsALKA0GAIG3VsQvkKN1LGVIOPZ9uRnr9HUainpZy+/Ms/0e8aA/mjmiC5iv3EmSM+jKQxA9LFdGMvSeESar0/pl6Mjo7FOSdCr9cfVcys8a5zLycXy8GYIqOESRtrFJMZgsdpYaQnYaRv1X2BK5sMvluelIynD/EEcnFc5Eq8zLukP2jMFtGlMqytLIelrjYgpp8wUFjGg5PfEfAUzi5zlQAZoyZRwxFPz83IWaPWDRSOFkBHYEFvfgDM57nZPMxZeKf7VFPGjIzoQCpZkLaSSStoSN91o+eAO++CYmXLENI8g5sugyG2Cq5WvctqSo8lKjHn4i2fQ7jsSvFTMMnmSgJYRPsDRrSdWk+TVdH1rHNK2dXEr20OdQyhha9vpVdwR5EemPrYyTWh8XVpyhJqW4TglTXfuPiNx+0YiavFk0ZKM03tx7noTOGZ4xsrruK8/Q77ehxEoqpE6pzlQqd2h74rhCsZEsrNG0gABNugGrb1Np0+Z1eZOMkbqModh6lRRc6dZbXV39jnvGeLRwcSzknLjmbla4m+9O7oEoFGFIUlLG/yiiCRjCe0R3zufbN5/MRJqGaEkXMmjJJidqVVBFAlVUUw7Vt2xOV2vbQ4VSDllTV+Rd+Cv0ZnP9WczUrRwhY0QEkhaJCqWJCAegBG+M08QktC+VNxdmb7h3BOC8PnUxhBmUJAppJJAdFHUqkhbHqBv78UTqTkvm0XkVuUIuzZoH8W5YEBueL7E5XMUdr78v3YzqUH/AFLzRPWwva5YZLjEEraI5UL1ZS6cD1KGmA2PceRx1ldrnaaZOxBIYAMAGAOIfpJ8Y5mDicvIZYzFEIQ2kElZBFKx3sA6tu3b641U0siN2GwaqQ6yT05Gg8GQOsMJK7cpFJO34VuvXtjYepKS6iEb62X2L7L5wKRCxpjmA6gWdSmF2B7bdcbA+lD8wxhxcdG+z8niVU1WHsn4jjiyuXRSpm5UYKOwTl0iBmk1UQq6hsLY9gCcFSc5t8DNewv+WczoLAQP030FwB92GJV+pZdJNVS6gGIPSVFrwy5kZjP5eTmMk1oXkJLFLAJILLdhtO3v7N3I7/LdIzm6soyTSVrX8rrnzKZPUps+nOmAhiZnsGqLWPzCgdGxNHt+3GnA0qqd9e22nhqIpnSPCsTJDoaKaMqf9a6PrvfUpU7L7tKfDHrTL0XOODoMAZXxzwOJ4JswKSaKJ31js2hCQJB+Ndv6w8iLONuDxlWhK0Ho+HAyYrB0cQv8RePEooMukXLhQqkqDSUS3nTSD96OsGSEnT06AtPVDsM051qc25P8Rd+FraeZsjGLikv5G+C8Wk+0ESPqWQhKYsa9oABAAVksjVcUagbWSpLa6VTNo/fvvOJRsJ49wZwkE+X1c1nELAEaubFYWVbIHaHUwOxFGvav0KeLhTpShW+h+jPNxOCnUqxrUXaa8mu0ueKeHMpxWNlzMPKzQROYVADoSDpIYWJEsMAbP4hsbx4sKrjrF3R6bjzOW+K/0ZZ/J5eVMvKJsoza5QoVGpLIMlm2VavTZF70DjXCvGXYcWZJPi2PMZhol/mYKZmXmZiRReZkh5IbUNgIoyyoAbvvvi4gr485BxDjURiGnK5WNFiJHePLiwSK2BokXuBXngDvfhqIrlMuGFNykLf1ioLX77Jx5lR3myxbE7MQh1ZG7MCp+BFHHCdncHIZMuQxslZFOliPMqaII7MLB79vKsfUU3mipLQ8qtTjK8Zq6FCVx5I3vBK/spv34tU5rdXMMuj4P6ZNeF/0QxJIo0KjAbtq1KatidAs7Udu1BdIG/s0SlUSywRfDB05Tz1XfRac2T4YUOXJKpzkyqkSNQIlBkVvviASC6U29UBY6t/i6uIxNLGpub/zGuL+XR2t9uZ9GqFGdBxyqzj2Ireeiam+6U2TQQ6gxomxdgnUD2F6gT3vH2Dr0lHrbpJ8T56WGcVlqTlZdth+aJmoo0crg2F+0Q2KN2FVq77Xuw277486v0rRmrfN5aFtBUaDvCz7rX9R3hGazcOXlhSCw76naHMLrAEaroGgMyWQDqq6sVvY8uWKpbJ27WjRWx+e9ovws/yRm4vQCMZ4dIAAcRzoABtqRkV6rbYGhWMvV5ndNP0f69TB10Z6Zrdj/lfkmZHMqBcTZYg7/dSvlmb+ySEP0IxROLTtK/jqVZmnbTwbi/IkSZdJ3Eco0ygakEsa6wy9QKsoCzLt5jVtYN4RqSp6xfkWRk3K12pcL7+a0aGMyswzMyc/iLCMrpaGeRgoZQdLqT1kG+qxtpuzZOt4uThGat2q3qaateael9NHZJ20LPhfiPNxNtMM1GvtpIhSVBWxFDVXq1P8u+Jhik9JrxXv9EUcbNO0vmXHSzXh+joPC+IJPEsiXRvY91INMp8rBBGxI9CRvjQz1U01dEvAk+aPFn864pOov7zNGPb3SCIH6DG2C2R7lCOXBr3uztOVh0IqjyGNJE3d3K/i5kjZZo+yo6vWnUFaiGXUKNMASCRsL3qjnxNJThrwMmIi/qXAw/EvGkgn1xmWOSmDqWRlamfYqEJOnmEBgwFRiwQds1KoqUbR1Xlw7S+h0TOs4upLLmV1ZOTa7l7sS+I+IHiaBooYHOYjSWliYHnElZVidaKM0kbnYk21160Y3CqVVVlKUXbVqVkrc1s0uJXg8LQqU6nWVLZdtNHvbXm2tt+Rb8XlKu6K6kxqVjatxdIpc/iZf5xZ7kKT3vHm9fPEwhUqrWyv3ayfn8vmePVSUmkbTwRw4RZYNVNL10e6rVRr7qStvUtj0oxcY2e/Hve/6O4qyNBjo6DABgCt8SFfsmYDlQpikU6qrqUqBR72TVed1juCeZENmLzHiATxhYcm06Ct5fu0uu4LKSCPfpIxfWx1GGl7mKWKivoTfdt57EPh2b0yKwgReXZEUOcicjUukgIVBVKIOgOEsA1YBxRDHUM2ZprwIjjFLR/dP8kqLjF5v2HoMkhjlQoY3kjaG9ROlidChStinm3JIq3ESVan8j0f35G6jJbl94ILsobQoi5aaCGBKhkR+WaAvTrNNW4CXveKMqjd8X+Lq51J3Gv0m8R5eVEY3aZwtX5KQx+RbSp9z47priTBXkV/hfwblsxlLzESyGQ9LMOoKnStH0JDPXY697x26sovQVLORG4N+iODL5h5Emk5LoVaOhqINWNfkCLBIAO+xXe+3inbbUqynSMZTsMAc88ZZDlZjUPZmth7mXSHFehsNfqzdtr9ro6tmjkfAx4iGuYonYAEnsMei2krszJXEZlZ1P8Ao05FXeg/wB8vI0fUDHly6Zwydk7iXyuzv4K5WvxBVc6hJHbDXq2ohZFrRvasHBYEadhYO+KJPC4qqp30s76d1nfg1bcvpYq0HGL1Xp5jeU4wkbsF+0jsOZEyjUAo9tGAD76jexJPwxj6Raq1FlkrJcfuY6laN/qt3MnJn433aQedDMZSNqruNUdlbr0+G+POdKVvl17pfh2K04z+mSfel/yPwwRyUUTLyE+y2XmaN/cVR9r91YplGUHaV13oodJJ6xV+xtPyY7qNaGd2HYw5sFT/AGJeyt6br5d8c24r0Gr0bb7JfhiM1kxE6ACJRKjN/OEVyOWwU7qG/C6b7Xp33vF+tWnfdxdtOTNFSk+ri0l/qV9OG1y14RxRE2LIUCs3RE6KoAssCzBR2rpXc1jPKnKWiWp1Qqa5d+5Nff8ACKVM4uYlaWSUIDpCQ89YmUqW1N7BLBmY150LvfGqdGUKagl2t778PAmrBzim+Gr1tbs0X8l3w7MRNQcq2jq1h3kMY9TMQuj4An4YxyT4e/A5pTg99bcbt28dCw8N8ZkEkjIA8E0ynq1K6bJEzehXUtBaBsPuaNe7h8NL4dOWjSfkepQleCfM3mKjQcxzX6PIstnI8ykztqmZuWyg1ayPeoHsGry9N8bKM8z2NtHE1JJUnt+i0y0hM7i9q7fCsaj1pxSoxfEkxThy6EdtiD5g4FFSlaKfBnLh4Xkp9DRA6tgSfIlWBpe+3y7b98T/ANlnWSmpacjz4f8AW0cC5UHS1T3Xcltx57lhJwImHLREgcvngt3Ozxy9J288yfTcY7XRkqk1SlKzjv2oxr/qSlh6dSvGlmjV0Sb2eur07+4tvsIN6yXsAGyQNhXa97BN2T7TeuPRw/QmFpbq77f1twVu4+Pq9L15/Tp75nRfCk+vKRXuUHLJJsnQSgJ87IUN88fOYql1VaUOTPqsPV62lGfNFvjOXBgDGcbAOafmDUn3a9RJVSVGmlJ07tdmrtl+Xq4KMXC7XE4ZT8TyUYniqAMqpKxEaqCH6BGWIqgRzF3IG5v3UdLPLSUYtK7KK+sbEDN5kNWoQLtSI+qcqa7ERgxxgbClBx8/liuLfcrffU8yeS9m15OX6SIbtm9SpGYX1GgixBa9SUeFaQDu1nvVE1dkYUWm22re+e4jRcl8s/DKl6Mc4vw/LhhzpEDoNI0ErpawSVjhpkvQu7SbaRsN7U8TKCtTVk+er9fwiyWIhRvGLS9fRHmXkCRhEkzhj3rkxaEHckizercmxR7YPEVW9WUfE1LfVJ90UiLxCXmSRXmpGYFYVGZAUxcxq5oYk6iLshjuAKGwxsw1aVT5ZLtuuzmehgcc3LK3d9qs/fkdTi43lYRHErMFC6U0xSlQqgADUF0gAepx22m915o2547XLHJZ+KZdUUiSKDRKMGAPoaOx92Di1udXJOIJDAHOfF2a5mabfpjAQel+0xHvs6T/AFBj3OjqeWnm5mLESvKxnp4GdtJh5sYTUblEQBLHS2o7GtJ23Fn1Axl6YrSjGME7X7LmaaeTRXvvrYbGSRBqMLoGIXWM7GYwWNLqZQSN6Hn3PoMfPxvJ2v6Mop04t7Nf6h8w5igWy+WzIoDmGTWxo7DWXuq/D22sjvhKalom0uXv7nUpVGrZU13nuqSMb8Pi00bKxsRRq+oEjy7+WKXZ/wBRlc5rekiMmcyT7PBJHsADHJqr5NX8e2FpriUqphpfVFrudz08OjW5svJFMArEwyjrKgWw09iwC7EURWxom7oVHL/DqeD5P9dhqpRjLSMlJcE90WGT4ki7CWAUPZTNyuK8rQa9vjWOHh6nGL8v+C6NKrHdesn6alZxHPZXNy/7OREpTTJJJEWJYMWAAPSKoaiCTqNAEXeoVKNO2uuunDhYsqfKlw80PZXh8e2iFRvYaDOISPeAxO4rvimVae2Z+TM0pSfyr0n+y1XINL0ypK4qvvlQtv8AlmU3fucFTtdXtSpuGsXYmMJSet/G1/CS/OgvhHCFZZIsw8s3KmCRxlyqkcpHSwoB7Mb1Ftru+2PocDSo1aaquPzP7no0qcZRWdXa97GmOV5cLha1aD7IoAhaUKOyqKAA8q89yfTcflaNRqEawCOxFjHgssKDjc1zgeUcdn4u37wIv8XvxswsdGzXg43k2UHBjqd2Pn/E3/DGo9zFLLGMSSRpnvyda+YrApvmo25P7lJIKklX8sjf46k/6n7Me/0fK9FLlc/MunqeTGy7bP0DQNIPY81+9764o+3/AKH+HFa0xr7URKz6NXZL9/sMekeQaXwFL/pEdm9aSfJkCbfOE/X34+U6ahaunzR9b0LPNhrcmzW48c9cMAZDMqJJMxZ6WkKiu4CosZo+upWN+Xyx7eEj/grtODPZdkaIyTkg86ZQXooWErAMR7IKhdC69ho88fMY+cpYmXv34Hm4hxbvPS2ivt3/APJGzWeVbP2h3Pp9r0+nZY0r6GsZ4U5S2XoZd7tSvz+a1vJWG/DnFA2ZUskyh43RNchkVjalgG7AnSBX7qOLalK1FpNOzu7F+HnG1738W/VpehLaRQx5Som9fcyZYE12sOgcH9U73eM/f+Si6T+RW7nH8q5FlglkcIDm45HvSzTCRKFEs2mqAB9asgXviyEY2cpbL3YQpSqS1cl4ip4HQ6OVmJ37FusCq7GWtTV6LpTc7HuZdVy2dly9/nUVZz+lRb7rpeL3f2IrQyj/AGfKRL/xOUT8y7Ficcac2Z3Gov6Ypdtv2P5GXQ+sNl45QOlsuZGf3AopKyL6qdsW0604bXtyexooVpU3vHwu/RHTuBZ8zwRyMulmFOtEaWUlXG+9Bgceg7bo92Es0UyTnM0sSNI5pVFmgSfgANyT2AG5JAwSuS3ZHGstnuapMuXzUkjElxFaqGJJeiBqbf1rzFbWZxGPqtZKclGK82eRLERk3aLZBzWSg35mQzMf62ok/MPFX7cY1VqP+u/vvM8p33jJeLIfLy8RLwtIki0QkkEZ1Eb0SG2B7WVrfF1OVR/X9L7TqnJJ3zNL/wAiygyomUP9kjcnv9ml0uvxjtqNb9sZ5xcHZvz28zmVJtaw8n+BcLxIaWXNQN3pkAo9jelgT2q6xS0+KuZLQpuylKPh/JObNuw2zWWcefNjAJ7UCGjNj4eeObJcCzPKW1SL71/A9kqDiR/sY07tJFIQVFHsqkLqPa6o3WJScnaNy2jG80/lvzT/AAuJB4ZOsSqOblAwA2MLtuBYLyqLL+osgHF1duU3a+/M7qVoxm7Sjfufq0TgY5NmeIlvJZy4a/1JhR/vA4pjKUdvfkcwmn/V5Sv6S/Y3ncv9l0LIUWElwByI5AGGkii/UVZWJ6iSpBFkVVt+uTkt1vrw7uwurQtG7SVt7RTv2j3BuMQliY9lTdyI4V+iRxs7Ha6BHbc45WGqz0UW/MjDXlL5IvxSX4/JovDOTP3uYcaTO5dEK0UQhQNQ7620BjfbYeRx9PgqDo0VF7nqU45UXlXtjUWE/gkmrLQN6xRn6oMeDUVpNHaMlns47T5xFhmZgwPZVAUxhFKl2UOCY2PTdXvR2xoeIpUKSdR2N2DqqDWl9SHwXOBLEoaLUaUyUFZlZlZVcEozWp6Qb2usaadSNSCnHZ7G+tjKVVqzs1wYvjudXT0XJInVojotVHvvSXWxYi6oWcc1a9Okr1HYUsTGm3x02RVRTSOxkkCDUqgBGLXWrrJKruQVFAfh7nH0eCw86SeZrXkfnPTXSFHGVVKnFq11qOWaezsrQMBff+njby9ZY/qMcVvlxcHz/k5w/wA+AqR5O/2/kVePRueRZlr4RlIzgA7NE4YD3MhVj7h1C/V8eD07FZYy4n0HQMn88eGhvcfNn0Z4zACz2HfAGL4WbiViKL3Iw9GkJkb9rnH0VOOWCRWV/E8q6EGIAq7nWC5TSX21KdLKwZqtGUgsb2s483HdGxryzxdn6FVWipkPgkcIy8kkoGoyyc6owQCj6QCosELQNAabJat7x4GLjOFXqlw2/L8f4Mk4whDLLhyXHnYruJQRzUS2YzKH2WR00D4DT0EfKvliIRq03daP32maVGonmWZ+KS8n+hEk4kITTKzgHeZ4W0AblnYxllUAj/DsTi1JpZpxSXc/Sz3O/r/zIbcWkN5fJPFKuZiMZ6SoaUJCrqQL0qW7nSOsKt0fUnEOtTnDq2rLs1199pEKkI/SrJ8XZemjJGY4rl5fbEcbE0VkZwpPelkiYo42O+n544+HqJXjqua93OJxU1fTwbt5r8pDZCjZP5PX48xiPTdwQcVNPjczOy0WRef5D7abEf2pmY7CHJx0T7gaRQO1sdgO9DfFkaMpa2subLqVOpU0z2X/AIqy89DReGuMTQRLCIowoDvqecMWLyFjVhCVBatQBBq73xrVen9Mbu3vtPQp4lQtCK0S3b3/AD4kvxZxaSWFdMLxxcxbLypE7d9BHcIC+gjUQ2rSCu+NlbDShRlJ/s0128jt+jHZ6CSxzJeIR+VuplX5MrgH5XePIi1wS+x5E4y4uS9fsMwRiEX9pzsQs6jyWUH0/wBZQN7b38sS7ydrJ+P8HMVl/qkvAZgnLp0yZWfVTffgrLbDca3q67CnPl8MWVfrtZq2mm2h3Uk3JxTTtz3CXIULkyTrVXJl5Dt5gj2wPrV4QqyjopeDRynKKs4eWq8tUShMyAE5vMIp7LNCWqvTUWBrt5eeOXUg3rBeDsTKvFfVdeD/AJQ5DmgxGqfKvuLL5bS1WLIpaJry1emOH1f9r/3fwcqrRk9bPvS//IcXgmjkVDLlUiI1oGRURyK6jGQxY2woG6K2K2xZCUOrvGLve3N+fA0TzQj8loq/noeR5iq1TZAUNykKufdty/3ViiS7H78TJNtauUfK/wCCfk+JM18lHn9XdI4owPfpH72+WOHFLfQ6hWk/oTl2tJItOLyxsIowE1JJliKUUBzdbaRvQKQmgNzqUeeNXRkJ/EJrtuenSknJRXBfcv1g11qFIKKx++71P5fBew7mzWn6s1krEgRNOqDU7KosC2IA37Czg3YE/wAPNeVgPrGh+qg48Ot/mPvO1sU/FMzT5l6sqY4lHbUQiuqi/MtMVHvOPM6Qg6qhRjvL8v8ASNOHajeT4F/kMqsMCROVNLTk1TMd3NH1JJr34+jhBQiox2St5GNu7uzlXEOM8njWZXWeUEy6xwRRFkaIqTJKSOmPlOxYsdtJcfDJ0hhViKDjxWq7yyjUyTTI54rHE7QyakMbtECVJB0KGBsXXQVO9d8fQ9G9JU6mGpubs7K58v0h0VWVecqaur/c8/l7KnX/ADmHSYmoCRLLrNBIgq7v7pgB538Md4yrCU4SjLZnfR2Hqxp1YTi1dcfEyPE4Ptc6v9tELido+WTXJTlhopCb2VnGkuNlLKTRNY86vWlOo537uw9fDYeFKiqduGva+J2v9GrRyZGLMLu8y3IxqyVZl07bBVNgD3kncknzMZVnUqNzZooUYUoZYKyNVjMXFV4odxlZNCuxICnQCzBWYK7KoBLMqkkAAkkDFlFRc1m2IZS5eRWUFCCpHSR2r3Y+gTTWhyKljDAqexFH/wC+WJauDNtw1pJHleNFdGCOzVoOlATOE1aHdrULqHSF3Pavm+lsQ1UUFy4b+fIy4hy/p8+XcRsxmCSbKE/8XPUx+SOET4dt8eRb3Y8qU3fX1nr6aC+EZxBmfvtB5kaRxgS84Ah3ZgWLErdrsburFANi2cXKh8nBtvh3GmhOLj833vv4j/EVGsuI2e/xplOb8QWaQhSDsV0giq2xStv5Kqtszdr9qjf8lZLn9PtZlhfkcnGD9Ca/bjpJ8Puyh1nHXPb/AEIZGayhILBG8zeSg1fGwwHYDevLFynW2TfmyyONu0szf+lX+4z4RnQTOyrrjZZSiqho63VlXpUi9DUdqv3Y04uEmnmeum75LXjzNUY3qzk+SSTfmaSAfes7QydQP+zhjdiwzM5Yn0FAV5dsZqVN8Gv9whSedtx9F97l7Nn43BR4pCjAggxMwI8wQAT+ysfXvtR6ZnJeCxRioZaXqNHMPDIAbPc2rgdhqUdtyxx5WI6OU3mg7djWhlnhYv6dO5lectLHbD+UmA/3Usct+6kLX9PljDLo6tyTM7w047NvxX5IcMEzqxkgCwqoCNnImVgL9lnVUdQN6YjTVD4zUwdVRU7O/G33sJ0Kk1dpeOr80NZfLi7jgiJqrgzlH3jd2Pl2I8sY5Jrf1RlyOL0j5SJ8JcbL9oB8x9uh/wDicUyWv8FclNPS/wDuRKjzgjJMkrivJswsjC/ICNdRJ2/Eo87xza+32OlNR+qXqm/T9osIuGNm3GYRwkfKREDRo4fdmclW8t1Fhtyp32s+3guj81G1XTW6PUhSU43fGx63hWcf0eYgj2/BkowbvveomvdeLn0TTf8AU/MPCr+l28F+h+Tg0vTzJxLJW1RHb9cI0hjQj8xWt+xJGIXRFFcWT8LFu8m375bEzg/h1IXMrM0s5vrc3psDVpFAAmt2oE0PKgN9HD06KtFF0KcYLQucXnYYAayMqhue/vWFfOrppPTqIoH8oBB6iMefiJSqyyR2RK0JEnGj+FQPibxWsKuLGYzhzRkaL9Z5p2I7ELJpiHrZtWH/AJZ92MtGnGeMlL+xJeL/AOH5lsnaklzJxx6hQZbxZ4djllhzJcxurRxPRpZY5JVVkfcdNO3xBIIPbHFR2g32MmKuyXwPTLPnZ1AMbyqg9G5SaWeuxssRfmFGMnRsJww8VPfV+buaMVbPpyLV8hE3tRRn4op/hjcZjmvF8qUlky+ZDaYlmfJaI2P2oyTLMsEzC9UalSug17VjywB1zwWwhycUchCydTMtUELuz6NhpGkNp226dsYq1OcpNpHaaNIrAiwQR6jGZprRnR7gDJZqAR5qZV2VxHLW9BnLq9eQsxBjXmzHzx7GBk3Ts+BwxWNoKjjGWdCZ4dOugJQzModBdHUu6MpN6gD06gQ2wGHG4KGIjruuJXOCkVeaWRNTSQyhVBLORkGVQASTqIDkUPyXjx30RWXFW72Y3gm39Xov0Jm4IxVWkQSNSMehkVCRsBFCNbuD+M6fl2GD4jK2qei82+9vTwKpp0/pXLW34Wr9EVuZyEjMW5mc1mt0y1b+ZssGY1tZ3w62NrOK82ZZSu7yi2+aTX5/BKhgzABHPzoP/EMFbja1c0PLveCqU7/QvUuhPL/S/F/tk7L8OSdFzEqnSFjKpqJUtWpiwHQRdAMPIHq3NacbVjSqdVRVtNeevqbK0VrZW7uP8EPMzgnrnbY7r9pijX3jRGHr63jDY8uTu9Zf+yXorj/AwuslSG6a2nkbax+oMWU73LcPbNpy/ub/AAazH2x7gXgBmXKo27IhPqVB/hiLIgFy4Hss6/B2ofBSSo+mIyIEDNcDjkOp9Lt6vFFf95UV/o3ljh0ovchxT3K5vBkOrVpT4D7QP/2Kr3Vil4Ok+C8ip4ak94ryJ+V4JFHVZaJ6/NJI3b0Vww9/fv8AXHUcNCH0xR1CjCH0xS8C3XiYHtRSr/ZD/wDIWP7MWa8iwUmd5hKxA7GnZ0ZQuwNAMAWaiPcLsnyMX5AkwQBbqyT3Y7k/E/w7DyAxNgOYAMAMzLrZYlJt/aINFUHttfcflB/Mw9DimvV6uF+IReSssaWB0qNgB2HYADyGPHinKVuZ2Yjxd4oij5Ynk5QckAhWYqv426QWvsAa2JB7A42OPVQeXVnVOlKq/lVyPwBJ85mzPHEYsisPLiMgKlyXU6kTvo0qNzt2ru1Y8JH4dSlP6pO7/BbiMukVujZpwZPMsfoP4YueJlwM+Ugcd8HwZqPlSGQLqDdLAbi++xsb9sQ8RJqzO6cnTlmjuPcN8LwQRrFHqVF7Cx5kk2a3JJJvE/EyXA5leTu9yR/Iyfmb9n+WJ+JlyIyno4Mn5m+o/wAsR8TLkMo4nCYx5E/E/wCVY5eImxlRLiiCilAA92KnJyd2SLxBJQ+I8kwYZiNSxVdMqqLZkuwyjuzISx0jchnqzQOzCV1TlZ7M5aIEUgZQykMpAIINgg9iD5jHskCsAQI4AySZdwSoXT/WjYEDf1AtfXpvzGOUv6WQUPGOH5lm6oI8yBWlg2lgKHfrUgEg9ILUTYIHbwKvRE026b0PNxODlN3Vn33T81wIf2GUDqyoW6sGWQf9Q/vOKP8AteI9v+DP8FW/tX+5knh3CGk2kSCBDYIXS0hFUQHLMUsfjB1d6o0cbML0XaSlVfgasPgsrvNLuS/LLbNZGdNQhCvGzFiutkZbCilI962DqWrOzXizG9F9dU6yLszRWoOV8r37/wAbEBsvmu3KzO/mubWx7+pjeMX/AGerzRk+Cqc//Z/olZDhWa13zHUaTYknZzdiq0oB64th0TKGsmvBFlPBSi75378i/wAfQHoBgAwAYAMAGADACZHCgsTQAJJ9AO+GwJWSjIXq2YmyPS+w+QofLFRA/gAwA1CrzMyx0qqdLSEXv5rGvZiOxY9IO1MQyjLXxKp6LclK5cZHIpEDpsk7szG2Y+8/uA2HkBjzJ1JTd5HSRJxwSUEvg3JtmTmnhDy9NayWRdI20oTpHr272RuTix1ZNWJU5KOVPQv8VkBgAwAYAMAGADABgAwAYAzXHcgIA+YTaOy86fhAvrmX8pG7MOxpj7V6t2ExLi1CWxy0M49cgaeXrVfUMT8F0j97D9uIvrYgTLk42NtGjE9yVU39RhZA8iyMS+zHGvwRR/DDKgOHLoe6r9BibIkaPDoT3ii/uL/liMq5EHoyMVVyo69NC19KwyrkSSMrlkvZQKFAAUPLyG2KqsVYBi4BgAwAYAMAGADADcosov5nX/D1n9iEfPHM9iCzxwAwBHkzN6liuSQAjSlGjW2o+yn9ojFc6sYL5mC84fl+XEiflUA0b3rc2dzZs2dzePEk7u52iRiCQwAYAMAGADABgAwAYAMAGADABgBrNQB0dD2ZSp+Yr+OJi7Mgx3B8xzMvC4N64o2vtepAb93fH0cdkcCqub3rH/zt/wDzw4gk4kkMAGADABgB7Ld/liursBEeVmP+ocfFotvpIcZ3jqQsJmhkTd4nC/mGlh9FJb51Q9cdQxlKTtewsJRwQCCCD2INg/A41A9wAYAMAGAExi5UH5VZvnso/YzfTHEtyCfLIFBZjQHf/wC+fwxy3YDuT4bzOuYdP4Ij2r1cfiJ/KdhttePLxGKcnaOx0kW8aBQAoAA7ACgPljGdCsAGADABgAwAYAMAGADABgAwAYAMAGADAGLyyctpIDsYmOkesTEmIjzqui/zRtj3cNUU6aOBMDXNL6BY1+fWx/Ywxct2QS8dEhgAwAYAMAPZbv8ALFdXYGlx88dhiAVeYyqCYkIoLLbHSOo3Vn1NeeNVGpJLRnIrkL+VfoMX9bPm/MkOQv5V+gw62fN+YDkL+VfoMOtnzfmA5C/lX6DDrZ835g8hgXWx0relRdD1f/PHLqTvu/MgceFSyWo9oHsO4BIPyIB+WK6k5OO4J+Mp0GADABgAwAYAMAGADABgAwAYAMAGADABgAwBX5+FTIhKqSFcWQLolCRfpsPpi+hKUb2ZAzHl0tuldzvsPyr/AJY0KrPm/Mgc5C/lX6DE9bPm/MkOQv5V+gw62fN+YDkL+VfoMOtnzfmA5C/lX6DDrZ835gOQv5V+gw62fN+YFRwrfsj6DHMqk7bs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14" name="13 Grupo"/>
          <p:cNvGrpSpPr/>
          <p:nvPr/>
        </p:nvGrpSpPr>
        <p:grpSpPr>
          <a:xfrm>
            <a:off x="3607510" y="561623"/>
            <a:ext cx="2231586" cy="2176967"/>
            <a:chOff x="2117381" y="2882741"/>
            <a:chExt cx="3113069" cy="2308131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1" name="10 Rectángulo"/>
            <p:cNvSpPr/>
            <p:nvPr/>
          </p:nvSpPr>
          <p:spPr>
            <a:xfrm>
              <a:off x="3108173" y="4799288"/>
              <a:ext cx="1425530" cy="3915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/>
                <a:t>OFERTA</a:t>
              </a:r>
            </a:p>
          </p:txBody>
        </p:sp>
        <p:pic>
          <p:nvPicPr>
            <p:cNvPr id="3086" name="Picture 14" descr="http://alinaparallevar.files.wordpress.com/2012/04/map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381" y="2882741"/>
              <a:ext cx="3113069" cy="19547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16 Grupo"/>
          <p:cNvGrpSpPr/>
          <p:nvPr/>
        </p:nvGrpSpPr>
        <p:grpSpPr>
          <a:xfrm>
            <a:off x="755576" y="512343"/>
            <a:ext cx="1800200" cy="2303872"/>
            <a:chOff x="4383207" y="4581128"/>
            <a:chExt cx="1677867" cy="209552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3084" name="Picture 12" descr="http://sociologosplebeyos.files.wordpress.com/2013/05/10475716-hombre-gente-comprando-carro-mercado-por-menor-venta-cola.jpg?w=604&amp;h=6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207" y="4581128"/>
              <a:ext cx="1677867" cy="16778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4606426" y="6340724"/>
              <a:ext cx="1231427" cy="335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/>
                <a:t>DEMANDA</a:t>
              </a: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6700569" y="561624"/>
            <a:ext cx="1982369" cy="2242167"/>
            <a:chOff x="0" y="2122362"/>
            <a:chExt cx="2409825" cy="322251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8" name="17 Rectángulo"/>
            <p:cNvSpPr/>
            <p:nvPr/>
          </p:nvSpPr>
          <p:spPr>
            <a:xfrm>
              <a:off x="165847" y="4017838"/>
              <a:ext cx="2045458" cy="1327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/>
                <a:t>RELACIONES ENTRE EMPRESAS</a:t>
              </a:r>
            </a:p>
          </p:txBody>
        </p:sp>
        <p:pic>
          <p:nvPicPr>
            <p:cNvPr id="3090" name="Picture 18" descr="https://encrypted-tbn3.gstatic.com/images?q=tbn:ANd9GcSO0SI0d1vEAa1fHaG-oJX7J5K2WrtCMnT-JnHxzChpCfwhjiP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22362"/>
              <a:ext cx="2409825" cy="18954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>
          <a:xfrm>
            <a:off x="6444902" y="3356992"/>
            <a:ext cx="2375570" cy="2601004"/>
            <a:chOff x="197768" y="3179269"/>
            <a:chExt cx="3078088" cy="316178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9" name="18 Rectángulo"/>
            <p:cNvSpPr/>
            <p:nvPr/>
          </p:nvSpPr>
          <p:spPr>
            <a:xfrm>
              <a:off x="197768" y="4881934"/>
              <a:ext cx="3078088" cy="1459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dirty="0" smtClean="0"/>
                <a:t> </a:t>
              </a:r>
              <a:r>
                <a:rPr lang="es-MX" b="1" dirty="0"/>
                <a:t>ADMINISTRACIONES PÚBLICAS Y LA GESTIÓN EMPRESARIAL</a:t>
              </a:r>
            </a:p>
          </p:txBody>
        </p:sp>
        <p:pic>
          <p:nvPicPr>
            <p:cNvPr id="3092" name="Picture 20" descr="http://bligoo.com/media/users/1/50369/images/public/4363/gobierno%20T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46" y="3179269"/>
              <a:ext cx="2292605" cy="16438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3" name="22 Conector recto de flecha"/>
          <p:cNvCxnSpPr/>
          <p:nvPr/>
        </p:nvCxnSpPr>
        <p:spPr>
          <a:xfrm flipH="1" flipV="1">
            <a:off x="2123728" y="4437112"/>
            <a:ext cx="792088" cy="43284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H="1" flipV="1">
            <a:off x="2578008" y="2924146"/>
            <a:ext cx="645221" cy="93690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V="1">
            <a:off x="5875960" y="4437112"/>
            <a:ext cx="712264" cy="45672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H="1" flipV="1">
            <a:off x="4519319" y="2852936"/>
            <a:ext cx="1" cy="93690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flipV="1">
            <a:off x="5814535" y="2717604"/>
            <a:ext cx="630367" cy="119061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8986691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554</TotalTime>
  <Words>193</Words>
  <Application>Microsoft Office PowerPoint</Application>
  <PresentationFormat>Presentación en pantalla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Metro</vt:lpstr>
      <vt:lpstr>MERCADOTECNIA INTERNACIONAL</vt:lpstr>
      <vt:lpstr>Diapositiva 2</vt:lpstr>
      <vt:lpstr>DIFERENCIA ENTRE MARKETING NACIONAL  E INTERNACIONAL</vt:lpstr>
      <vt:lpstr>Diapositiva 4</vt:lpstr>
      <vt:lpstr>Diapositiva 5</vt:lpstr>
      <vt:lpstr>MOTIVOS </vt:lpstr>
      <vt:lpstr>Diapositiva 7</vt:lpstr>
      <vt:lpstr>TEORIAS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DULCE</dc:creator>
  <cp:lastModifiedBy>instalacion office</cp:lastModifiedBy>
  <cp:revision>59</cp:revision>
  <dcterms:created xsi:type="dcterms:W3CDTF">2014-01-13T02:46:06Z</dcterms:created>
  <dcterms:modified xsi:type="dcterms:W3CDTF">2014-01-16T05:08:15Z</dcterms:modified>
</cp:coreProperties>
</file>